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73" r:id="rId3"/>
    <p:sldId id="277" r:id="rId4"/>
    <p:sldId id="270" r:id="rId5"/>
    <p:sldId id="278" r:id="rId6"/>
    <p:sldId id="279" r:id="rId7"/>
    <p:sldId id="272" r:id="rId8"/>
    <p:sldId id="271" r:id="rId9"/>
    <p:sldId id="274" r:id="rId10"/>
    <p:sldId id="297" r:id="rId11"/>
    <p:sldId id="275" r:id="rId12"/>
    <p:sldId id="276" r:id="rId13"/>
    <p:sldId id="280" r:id="rId14"/>
    <p:sldId id="281" r:id="rId15"/>
    <p:sldId id="282" r:id="rId16"/>
    <p:sldId id="283" r:id="rId17"/>
    <p:sldId id="298" r:id="rId18"/>
    <p:sldId id="294" r:id="rId19"/>
    <p:sldId id="325" r:id="rId20"/>
    <p:sldId id="327" r:id="rId21"/>
    <p:sldId id="300" r:id="rId22"/>
    <p:sldId id="295" r:id="rId23"/>
    <p:sldId id="301" r:id="rId24"/>
    <p:sldId id="326" r:id="rId25"/>
    <p:sldId id="302" r:id="rId26"/>
    <p:sldId id="328" r:id="rId27"/>
    <p:sldId id="303" r:id="rId28"/>
    <p:sldId id="329" r:id="rId29"/>
    <p:sldId id="304" r:id="rId30"/>
    <p:sldId id="330" r:id="rId31"/>
    <p:sldId id="305" r:id="rId32"/>
    <p:sldId id="306" r:id="rId33"/>
    <p:sldId id="284" r:id="rId34"/>
    <p:sldId id="307" r:id="rId35"/>
    <p:sldId id="331" r:id="rId36"/>
    <p:sldId id="308" r:id="rId37"/>
    <p:sldId id="310" r:id="rId38"/>
    <p:sldId id="332" r:id="rId39"/>
    <p:sldId id="289" r:id="rId40"/>
    <p:sldId id="333" r:id="rId41"/>
    <p:sldId id="317" r:id="rId42"/>
    <p:sldId id="291" r:id="rId43"/>
    <p:sldId id="334" r:id="rId44"/>
    <p:sldId id="262" r:id="rId45"/>
    <p:sldId id="258" r:id="rId46"/>
    <p:sldId id="259" r:id="rId47"/>
    <p:sldId id="260" r:id="rId48"/>
    <p:sldId id="268" r:id="rId49"/>
    <p:sldId id="269" r:id="rId50"/>
    <p:sldId id="266" r:id="rId51"/>
    <p:sldId id="267" r:id="rId52"/>
    <p:sldId id="311" r:id="rId53"/>
    <p:sldId id="312" r:id="rId54"/>
    <p:sldId id="318" r:id="rId55"/>
    <p:sldId id="319" r:id="rId56"/>
    <p:sldId id="320" r:id="rId57"/>
    <p:sldId id="321" r:id="rId58"/>
    <p:sldId id="322" r:id="rId59"/>
    <p:sldId id="315" r:id="rId60"/>
    <p:sldId id="324" r:id="rId61"/>
    <p:sldId id="335" r:id="rId62"/>
    <p:sldId id="336" r:id="rId63"/>
    <p:sldId id="337" r:id="rId6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17D"/>
    <a:srgbClr val="F9F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FE3C-6F4B-4BF1-B8C2-608F6AF016CE}" type="datetimeFigureOut">
              <a:rPr lang="es-ES" smtClean="0"/>
              <a:pPr/>
              <a:t>05/10/2017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6B0-FF35-4D96-A681-F8DE3E258E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FE3C-6F4B-4BF1-B8C2-608F6AF016CE}" type="datetimeFigureOut">
              <a:rPr lang="es-ES" smtClean="0"/>
              <a:pPr/>
              <a:t>05/10/2017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6B0-FF35-4D96-A681-F8DE3E258E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FE3C-6F4B-4BF1-B8C2-608F6AF016CE}" type="datetimeFigureOut">
              <a:rPr lang="es-ES" smtClean="0"/>
              <a:pPr/>
              <a:t>05/10/2017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6B0-FF35-4D96-A681-F8DE3E258E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FE3C-6F4B-4BF1-B8C2-608F6AF016CE}" type="datetimeFigureOut">
              <a:rPr lang="es-ES" smtClean="0"/>
              <a:pPr/>
              <a:t>05/10/2017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6B0-FF35-4D96-A681-F8DE3E258E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FE3C-6F4B-4BF1-B8C2-608F6AF016CE}" type="datetimeFigureOut">
              <a:rPr lang="es-ES" smtClean="0"/>
              <a:pPr/>
              <a:t>05/10/2017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7F96B0-FF35-4D96-A681-F8DE3E258E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FE3C-6F4B-4BF1-B8C2-608F6AF016CE}" type="datetimeFigureOut">
              <a:rPr lang="es-ES" smtClean="0"/>
              <a:pPr/>
              <a:t>05/10/2017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6B0-FF35-4D96-A681-F8DE3E258E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FE3C-6F4B-4BF1-B8C2-608F6AF016CE}" type="datetimeFigureOut">
              <a:rPr lang="es-ES" smtClean="0"/>
              <a:pPr/>
              <a:t>05/10/2017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6B0-FF35-4D96-A681-F8DE3E258E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FE3C-6F4B-4BF1-B8C2-608F6AF016CE}" type="datetimeFigureOut">
              <a:rPr lang="es-ES" smtClean="0"/>
              <a:pPr/>
              <a:t>05/10/2017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6B0-FF35-4D96-A681-F8DE3E258E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FE3C-6F4B-4BF1-B8C2-608F6AF016CE}" type="datetimeFigureOut">
              <a:rPr lang="es-ES" smtClean="0"/>
              <a:pPr/>
              <a:t>05/10/2017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6B0-FF35-4D96-A681-F8DE3E258E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FE3C-6F4B-4BF1-B8C2-608F6AF016CE}" type="datetimeFigureOut">
              <a:rPr lang="es-ES" smtClean="0"/>
              <a:pPr/>
              <a:t>05/10/2017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6B0-FF35-4D96-A681-F8DE3E258E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FE3C-6F4B-4BF1-B8C2-608F6AF016CE}" type="datetimeFigureOut">
              <a:rPr lang="es-ES" smtClean="0"/>
              <a:pPr/>
              <a:t>05/10/2017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6B0-FF35-4D96-A681-F8DE3E258E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2AFE3C-6F4B-4BF1-B8C2-608F6AF016CE}" type="datetimeFigureOut">
              <a:rPr lang="es-ES" smtClean="0"/>
              <a:pPr/>
              <a:t>05/10/2017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7F96B0-FF35-4D96-A681-F8DE3E258E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FF00"/>
                </a:solidFill>
              </a:rPr>
              <a:t>“Maestría en Energías Renovables: proyectos en desarrollo y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proyectos a futuro”.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717032"/>
            <a:ext cx="6400800" cy="1752600"/>
          </a:xfrm>
        </p:spPr>
        <p:txBody>
          <a:bodyPr/>
          <a:lstStyle/>
          <a:p>
            <a:r>
              <a:rPr lang="es-ES" dirty="0" smtClean="0"/>
              <a:t>Dra. Patricia </a:t>
            </a:r>
            <a:r>
              <a:rPr lang="es-ES" dirty="0" err="1" smtClean="0"/>
              <a:t>Repossi</a:t>
            </a:r>
            <a:endParaRPr lang="es-ES" dirty="0" smtClean="0"/>
          </a:p>
          <a:p>
            <a:r>
              <a:rPr lang="es-ES" dirty="0" smtClean="0"/>
              <a:t>Mg. Ing. Alejandro </a:t>
            </a:r>
            <a:r>
              <a:rPr lang="es-ES" dirty="0" err="1" smtClean="0"/>
              <a:t>Haim</a:t>
            </a:r>
            <a:endParaRPr lang="es-ES" dirty="0"/>
          </a:p>
        </p:txBody>
      </p:sp>
      <p:grpSp>
        <p:nvGrpSpPr>
          <p:cNvPr id="6" name="5 Grupo"/>
          <p:cNvGrpSpPr/>
          <p:nvPr/>
        </p:nvGrpSpPr>
        <p:grpSpPr>
          <a:xfrm>
            <a:off x="251520" y="4941168"/>
            <a:ext cx="8784976" cy="1690669"/>
            <a:chOff x="1691680" y="5303014"/>
            <a:chExt cx="6072148" cy="1320641"/>
          </a:xfrm>
        </p:grpSpPr>
        <p:pic>
          <p:nvPicPr>
            <p:cNvPr id="1026" name="Picture 2" descr="Resultado de imagen para utn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303014"/>
              <a:ext cx="1289928" cy="132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utn.edu.ar/static/images/58c199020074db0d00ded96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303014"/>
              <a:ext cx="4703996" cy="132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04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Autofit/>
          </a:bodyPr>
          <a:lstStyle/>
          <a:p>
            <a:r>
              <a:rPr lang="es-AR" sz="8000" dirty="0" smtClean="0">
                <a:solidFill>
                  <a:srgbClr val="E0F17D"/>
                </a:solidFill>
              </a:rPr>
              <a:t>Perfil del Egresado</a:t>
            </a:r>
            <a:endParaRPr lang="es-AR" sz="8000" dirty="0">
              <a:solidFill>
                <a:srgbClr val="E0F1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8732"/>
            <a:ext cx="8858280" cy="1560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/>
              <a:t>    </a:t>
            </a:r>
            <a:r>
              <a:rPr lang="es-ES_tradnl" b="1" dirty="0" smtClean="0"/>
              <a:t>El egresado de la Maestría en Energías Renovables, Mención Eólica, Mención Solar, Mención Biomasa, estará capacitado para:</a:t>
            </a:r>
          </a:p>
          <a:p>
            <a:pPr>
              <a:buNone/>
            </a:pPr>
            <a:endParaRPr lang="es-ES_tradnl" dirty="0" smtClean="0"/>
          </a:p>
          <a:p>
            <a:endParaRPr lang="es-MX" sz="1200" dirty="0" smtClean="0"/>
          </a:p>
          <a:p>
            <a:pPr>
              <a:buNone/>
            </a:pPr>
            <a:endParaRPr lang="es-AR" dirty="0"/>
          </a:p>
        </p:txBody>
      </p:sp>
      <p:grpSp>
        <p:nvGrpSpPr>
          <p:cNvPr id="8" name="7 Grupo"/>
          <p:cNvGrpSpPr/>
          <p:nvPr/>
        </p:nvGrpSpPr>
        <p:grpSpPr>
          <a:xfrm>
            <a:off x="106548" y="3140968"/>
            <a:ext cx="8641916" cy="1384995"/>
            <a:chOff x="106548" y="3140968"/>
            <a:chExt cx="8641916" cy="1384995"/>
          </a:xfrm>
        </p:grpSpPr>
        <p:sp>
          <p:nvSpPr>
            <p:cNvPr id="4" name="3 Rectángulo"/>
            <p:cNvSpPr/>
            <p:nvPr/>
          </p:nvSpPr>
          <p:spPr>
            <a:xfrm>
              <a:off x="611560" y="3140968"/>
              <a:ext cx="813690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MX" sz="2800" dirty="0" smtClean="0">
                  <a:sym typeface="Wingdings 2"/>
                </a:rPr>
                <a:t>L</a:t>
              </a:r>
              <a:r>
                <a:rPr lang="es-ES_tradnl" sz="2800" dirty="0"/>
                <a:t>a evaluación de escenarios energéticos existentes considerando variables políticas, económicas, sociales y ambientales.</a:t>
              </a: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106548" y="3140968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07504" y="4852317"/>
            <a:ext cx="8784976" cy="1384995"/>
            <a:chOff x="107504" y="4852317"/>
            <a:chExt cx="8784976" cy="1384995"/>
          </a:xfrm>
        </p:grpSpPr>
        <p:sp>
          <p:nvSpPr>
            <p:cNvPr id="2" name="1 Rectángulo"/>
            <p:cNvSpPr/>
            <p:nvPr/>
          </p:nvSpPr>
          <p:spPr>
            <a:xfrm>
              <a:off x="611560" y="4852317"/>
              <a:ext cx="828092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_tradnl" sz="2800" dirty="0"/>
                <a:t>La gestión e implementación de redes energéticas complejas donde se combine la utilización de diversas fuentes de energía.</a:t>
              </a:r>
              <a:endParaRPr lang="es-MX" sz="2800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07504" y="4869160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07504" y="5571237"/>
            <a:ext cx="9289032" cy="954107"/>
            <a:chOff x="107504" y="5571237"/>
            <a:chExt cx="9289032" cy="954107"/>
          </a:xfrm>
        </p:grpSpPr>
        <p:sp>
          <p:nvSpPr>
            <p:cNvPr id="7" name="6 Rectángulo"/>
            <p:cNvSpPr/>
            <p:nvPr/>
          </p:nvSpPr>
          <p:spPr>
            <a:xfrm>
              <a:off x="602382" y="5571237"/>
              <a:ext cx="879415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_tradnl" sz="2800" dirty="0"/>
                <a:t>La toma de decisiones estratégicas para la implementación de redes energéticas renovables.</a:t>
              </a:r>
              <a:endParaRPr lang="es-MX" sz="2800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07504" y="5652537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107504" y="891877"/>
            <a:ext cx="9145016" cy="1384995"/>
            <a:chOff x="107504" y="891877"/>
            <a:chExt cx="9145016" cy="1384995"/>
          </a:xfrm>
        </p:grpSpPr>
        <p:sp>
          <p:nvSpPr>
            <p:cNvPr id="2" name="1 Rectángulo"/>
            <p:cNvSpPr/>
            <p:nvPr/>
          </p:nvSpPr>
          <p:spPr>
            <a:xfrm>
              <a:off x="647328" y="891877"/>
              <a:ext cx="860519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_tradnl" sz="2800" dirty="0"/>
                <a:t>La evaluación del funcionamiento a nivel tecnológico y de los requerimientos de implementación de soluciones de energías renovables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107504" y="908720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107504" y="2564904"/>
            <a:ext cx="9289032" cy="954107"/>
            <a:chOff x="107504" y="2564904"/>
            <a:chExt cx="9289032" cy="954107"/>
          </a:xfrm>
        </p:grpSpPr>
        <p:sp>
          <p:nvSpPr>
            <p:cNvPr id="4" name="3 Rectángulo"/>
            <p:cNvSpPr/>
            <p:nvPr/>
          </p:nvSpPr>
          <p:spPr>
            <a:xfrm>
              <a:off x="602382" y="2564904"/>
              <a:ext cx="879415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_tradnl" sz="2800" dirty="0"/>
                <a:t>El desarrollo de técnicas para la solución de problemas que den respuesta a las necesidades energéticas.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107504" y="2636912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107504" y="3789040"/>
            <a:ext cx="9217024" cy="1384995"/>
            <a:chOff x="107504" y="3789040"/>
            <a:chExt cx="9217024" cy="1384995"/>
          </a:xfrm>
        </p:grpSpPr>
        <p:sp>
          <p:nvSpPr>
            <p:cNvPr id="5" name="4 Rectángulo"/>
            <p:cNvSpPr/>
            <p:nvPr/>
          </p:nvSpPr>
          <p:spPr>
            <a:xfrm>
              <a:off x="530374" y="3789040"/>
              <a:ext cx="879415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2800" dirty="0"/>
                <a:t>La coordinación de proyectos de investigación y transferencia de tecnología orientados al medio académico y/o al medio productivo.</a:t>
              </a:r>
              <a:r>
                <a:rPr lang="es-MX" sz="2800" dirty="0">
                  <a:sym typeface="Wingdings 2"/>
                </a:rPr>
                <a:t> </a:t>
              </a: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07504" y="3861048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106548" y="4149080"/>
            <a:ext cx="8929948" cy="2246769"/>
            <a:chOff x="106548" y="4149080"/>
            <a:chExt cx="8929948" cy="2246769"/>
          </a:xfrm>
        </p:grpSpPr>
        <p:sp>
          <p:nvSpPr>
            <p:cNvPr id="6" name="5 Rectángulo"/>
            <p:cNvSpPr/>
            <p:nvPr/>
          </p:nvSpPr>
          <p:spPr>
            <a:xfrm>
              <a:off x="611560" y="4149080"/>
              <a:ext cx="8424936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_tradnl" sz="2800" dirty="0"/>
                <a:t>La coordinación de proyectos gubernamentales, no gubernamentales e internacionales aportando los enfoques científicos y tecnológicos de la ingeniería a la resolución de las problemáticas del campo energético</a:t>
              </a:r>
              <a:r>
                <a:rPr lang="es-ES_tradnl" dirty="0"/>
                <a:t>.</a:t>
              </a:r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06548" y="4212377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106548" y="764704"/>
            <a:ext cx="8929948" cy="954107"/>
            <a:chOff x="106548" y="764704"/>
            <a:chExt cx="8929948" cy="954107"/>
          </a:xfrm>
        </p:grpSpPr>
        <p:sp>
          <p:nvSpPr>
            <p:cNvPr id="2" name="1 Rectángulo"/>
            <p:cNvSpPr/>
            <p:nvPr/>
          </p:nvSpPr>
          <p:spPr>
            <a:xfrm>
              <a:off x="640904" y="764704"/>
              <a:ext cx="839559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2800" dirty="0"/>
                <a:t>El dimensionamiento y modelización de los distintos escenarios energéticos. </a:t>
              </a:r>
              <a:endParaRPr lang="es-ES" sz="2800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06548" y="870317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06548" y="2060848"/>
            <a:ext cx="9037452" cy="1815882"/>
            <a:chOff x="106548" y="2060848"/>
            <a:chExt cx="9037452" cy="1815882"/>
          </a:xfrm>
        </p:grpSpPr>
        <p:sp>
          <p:nvSpPr>
            <p:cNvPr id="4" name="3 Rectángulo"/>
            <p:cNvSpPr/>
            <p:nvPr/>
          </p:nvSpPr>
          <p:spPr>
            <a:xfrm>
              <a:off x="611560" y="2060848"/>
              <a:ext cx="853244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2800" dirty="0"/>
                <a:t>La resolución de las necesidades en materia de energía desde una perspectiva ética que contemple los factores socio ambientales por sobre los económico financieros</a:t>
              </a:r>
              <a:endParaRPr lang="es-ES" sz="2800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106548" y="2132856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800" dirty="0" smtClean="0">
                <a:solidFill>
                  <a:srgbClr val="E0F17D"/>
                </a:solidFill>
              </a:rPr>
              <a:t>Mención Eólica</a:t>
            </a:r>
            <a:endParaRPr lang="es-AR" sz="4800" dirty="0">
              <a:solidFill>
                <a:srgbClr val="E0F17D"/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06548" y="1844824"/>
            <a:ext cx="8857940" cy="954107"/>
            <a:chOff x="106548" y="1844824"/>
            <a:chExt cx="8857940" cy="954107"/>
          </a:xfrm>
        </p:grpSpPr>
        <p:sp>
          <p:nvSpPr>
            <p:cNvPr id="4" name="3 Rectángulo"/>
            <p:cNvSpPr/>
            <p:nvPr/>
          </p:nvSpPr>
          <p:spPr>
            <a:xfrm>
              <a:off x="732384" y="1844824"/>
              <a:ext cx="823210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_tradnl" sz="2800" dirty="0"/>
                <a:t>El diseño de componentes de aerogeneradores de potencia,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106548" y="1916832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106548" y="5562237"/>
            <a:ext cx="8857940" cy="954107"/>
            <a:chOff x="106548" y="5562237"/>
            <a:chExt cx="8857940" cy="954107"/>
          </a:xfrm>
        </p:grpSpPr>
        <p:sp>
          <p:nvSpPr>
            <p:cNvPr id="8" name="7 Rectángulo"/>
            <p:cNvSpPr/>
            <p:nvPr/>
          </p:nvSpPr>
          <p:spPr>
            <a:xfrm>
              <a:off x="701130" y="5562237"/>
              <a:ext cx="826335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_tradnl" sz="2800" dirty="0"/>
                <a:t>La integración de aerogeneradores en sistemas híbridos.</a:t>
              </a:r>
              <a:endParaRPr lang="es-MX" sz="2800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106548" y="5652537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06548" y="3050957"/>
            <a:ext cx="8929948" cy="954107"/>
            <a:chOff x="106548" y="3050957"/>
            <a:chExt cx="8929948" cy="954107"/>
          </a:xfrm>
        </p:grpSpPr>
        <p:sp>
          <p:nvSpPr>
            <p:cNvPr id="5" name="4 Rectángulo"/>
            <p:cNvSpPr/>
            <p:nvPr/>
          </p:nvSpPr>
          <p:spPr>
            <a:xfrm>
              <a:off x="658838" y="3050957"/>
              <a:ext cx="837765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2800" dirty="0"/>
                <a:t>El diseño, operación y mantenimiento de parques eólico</a:t>
              </a: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06548" y="3122965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106548" y="4175512"/>
            <a:ext cx="8857940" cy="954107"/>
            <a:chOff x="106548" y="4175512"/>
            <a:chExt cx="8857940" cy="954107"/>
          </a:xfrm>
        </p:grpSpPr>
        <p:sp>
          <p:nvSpPr>
            <p:cNvPr id="6" name="5 Rectángulo"/>
            <p:cNvSpPr/>
            <p:nvPr/>
          </p:nvSpPr>
          <p:spPr>
            <a:xfrm>
              <a:off x="683568" y="4175512"/>
              <a:ext cx="82809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_tradnl" sz="2800" dirty="0"/>
                <a:t>La vinculación de sistemas eólicos en redes nacionales</a:t>
              </a: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06548" y="4212377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AR" sz="4800" dirty="0" smtClean="0">
                <a:solidFill>
                  <a:srgbClr val="E0F17D"/>
                </a:solidFill>
              </a:rPr>
              <a:t>Mención Solar</a:t>
            </a:r>
            <a:endParaRPr lang="es-AR" sz="4800" dirty="0">
              <a:solidFill>
                <a:srgbClr val="E0F17D"/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06548" y="1628800"/>
            <a:ext cx="9037452" cy="1386736"/>
            <a:chOff x="106548" y="1628800"/>
            <a:chExt cx="9037452" cy="1386736"/>
          </a:xfrm>
        </p:grpSpPr>
        <p:sp>
          <p:nvSpPr>
            <p:cNvPr id="4" name="3 Rectángulo"/>
            <p:cNvSpPr/>
            <p:nvPr/>
          </p:nvSpPr>
          <p:spPr>
            <a:xfrm>
              <a:off x="683568" y="1630541"/>
              <a:ext cx="846043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_tradnl" sz="2800" dirty="0"/>
                <a:t>El diseño de componentes de celdas solares fotovoltaicas, plantas solares y la fabricación de celdas de silicio.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106548" y="1628800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06548" y="3122965"/>
            <a:ext cx="8929948" cy="954107"/>
            <a:chOff x="106548" y="3122965"/>
            <a:chExt cx="8929948" cy="954107"/>
          </a:xfrm>
        </p:grpSpPr>
        <p:sp>
          <p:nvSpPr>
            <p:cNvPr id="5" name="4 Rectángulo"/>
            <p:cNvSpPr/>
            <p:nvPr/>
          </p:nvSpPr>
          <p:spPr>
            <a:xfrm>
              <a:off x="611560" y="3122965"/>
              <a:ext cx="84249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_tradnl" sz="2800" dirty="0"/>
                <a:t>El diseño de sistemas de calefacción solar para uso en sistemas de Agua Caliente Sanitaria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106548" y="3140968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106548" y="4283804"/>
            <a:ext cx="8641916" cy="954107"/>
            <a:chOff x="106548" y="4283804"/>
            <a:chExt cx="8641916" cy="954107"/>
          </a:xfrm>
        </p:grpSpPr>
        <p:sp>
          <p:nvSpPr>
            <p:cNvPr id="6" name="5 Rectángulo"/>
            <p:cNvSpPr/>
            <p:nvPr/>
          </p:nvSpPr>
          <p:spPr>
            <a:xfrm>
              <a:off x="605403" y="4283804"/>
              <a:ext cx="814306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_tradnl" sz="2800" dirty="0"/>
                <a:t>La coordinación y dirección de plantas solares de alta temperatura</a:t>
              </a: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06548" y="4356393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106548" y="5499229"/>
            <a:ext cx="9037452" cy="954107"/>
            <a:chOff x="106548" y="5499229"/>
            <a:chExt cx="9037452" cy="954107"/>
          </a:xfrm>
        </p:grpSpPr>
        <p:sp>
          <p:nvSpPr>
            <p:cNvPr id="8" name="7 Rectángulo"/>
            <p:cNvSpPr/>
            <p:nvPr/>
          </p:nvSpPr>
          <p:spPr>
            <a:xfrm>
              <a:off x="611560" y="5499229"/>
              <a:ext cx="853244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_tradnl" sz="2800" dirty="0"/>
                <a:t>El dimensionamiento y modelización de construcciones ambientalmente sostenibles.</a:t>
              </a:r>
              <a:endParaRPr lang="es-MX" sz="2800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06548" y="5517232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701824"/>
            <a:ext cx="8229600" cy="1143000"/>
          </a:xfrm>
        </p:spPr>
        <p:txBody>
          <a:bodyPr>
            <a:normAutofit/>
          </a:bodyPr>
          <a:lstStyle/>
          <a:p>
            <a:r>
              <a:rPr lang="es-AR" sz="4800" dirty="0" smtClean="0">
                <a:solidFill>
                  <a:srgbClr val="E0F17D"/>
                </a:solidFill>
              </a:rPr>
              <a:t>Mención Biomasa</a:t>
            </a:r>
            <a:endParaRPr lang="es-AR" sz="4800" dirty="0">
              <a:solidFill>
                <a:srgbClr val="E0F17D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06548" y="2492896"/>
            <a:ext cx="7324380" cy="584775"/>
            <a:chOff x="106548" y="2492896"/>
            <a:chExt cx="7324380" cy="584775"/>
          </a:xfrm>
        </p:grpSpPr>
        <p:sp>
          <p:nvSpPr>
            <p:cNvPr id="4" name="3 Rectángulo"/>
            <p:cNvSpPr/>
            <p:nvPr/>
          </p:nvSpPr>
          <p:spPr>
            <a:xfrm>
              <a:off x="683568" y="2492896"/>
              <a:ext cx="67473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ES_tradnl" sz="2800" dirty="0"/>
                <a:t>La selección y uso de cultivos energéticos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06548" y="2492896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106548" y="3555013"/>
            <a:ext cx="8929948" cy="954107"/>
            <a:chOff x="106548" y="3555013"/>
            <a:chExt cx="8929948" cy="954107"/>
          </a:xfrm>
        </p:grpSpPr>
        <p:sp>
          <p:nvSpPr>
            <p:cNvPr id="5" name="4 Rectángulo"/>
            <p:cNvSpPr/>
            <p:nvPr/>
          </p:nvSpPr>
          <p:spPr>
            <a:xfrm>
              <a:off x="683568" y="3555013"/>
              <a:ext cx="835292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_tradnl" sz="2800" dirty="0"/>
                <a:t>La elaboración de biocombustibles y la inserción de los mismos en el mercado nacional e internacional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106548" y="3573016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06548" y="4941168"/>
            <a:ext cx="9037452" cy="1384995"/>
            <a:chOff x="106548" y="4941168"/>
            <a:chExt cx="9037452" cy="1384995"/>
          </a:xfrm>
        </p:grpSpPr>
        <p:sp>
          <p:nvSpPr>
            <p:cNvPr id="7" name="6 Rectángulo"/>
            <p:cNvSpPr/>
            <p:nvPr/>
          </p:nvSpPr>
          <p:spPr>
            <a:xfrm>
              <a:off x="683568" y="4941168"/>
              <a:ext cx="846043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_tradnl" sz="2800" dirty="0"/>
                <a:t>El diseño, operación y mantenimiento de plantas de biogás, de biomasa sólida y de gasificación de biomasa.</a:t>
              </a:r>
              <a:endParaRPr lang="es-MX" sz="2800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106548" y="5085184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/>
          </a:bodyPr>
          <a:lstStyle/>
          <a:p>
            <a:r>
              <a:rPr lang="es-AR" sz="6600" dirty="0" smtClean="0">
                <a:solidFill>
                  <a:srgbClr val="E0F17D"/>
                </a:solidFill>
              </a:rPr>
              <a:t>Trabajos de Tesis</a:t>
            </a:r>
            <a:endParaRPr lang="es-AR" sz="6600" dirty="0">
              <a:solidFill>
                <a:srgbClr val="E0F1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Autofit/>
          </a:bodyPr>
          <a:lstStyle/>
          <a:p>
            <a:r>
              <a:rPr lang="es-AR" sz="8000" dirty="0" smtClean="0">
                <a:solidFill>
                  <a:srgbClr val="E0F17D"/>
                </a:solidFill>
              </a:rPr>
              <a:t>Mención Biomasa</a:t>
            </a:r>
            <a:endParaRPr lang="es-AR" sz="8000" dirty="0">
              <a:solidFill>
                <a:srgbClr val="E0F1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95616"/>
            <a:ext cx="8211950" cy="3073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 smtClean="0"/>
              <a:t>Diego Martín Bertini</a:t>
            </a:r>
          </a:p>
          <a:p>
            <a:pPr>
              <a:buNone/>
            </a:pPr>
            <a:endParaRPr lang="it-IT" sz="1200" b="1" dirty="0" smtClean="0"/>
          </a:p>
          <a:p>
            <a:pPr>
              <a:buNone/>
            </a:pPr>
            <a:r>
              <a:rPr lang="es-MX" dirty="0" smtClean="0"/>
              <a:t> "</a:t>
            </a:r>
            <a:r>
              <a:rPr lang="es-MX" i="1" dirty="0" smtClean="0"/>
              <a:t>Equilibrio Energético de la Producción Primaria e industrialización de Topinambur</a:t>
            </a:r>
            <a:r>
              <a:rPr lang="es-MX" dirty="0" smtClean="0"/>
              <a:t>“</a:t>
            </a:r>
          </a:p>
          <a:p>
            <a:pPr>
              <a:buNone/>
            </a:pPr>
            <a:r>
              <a:rPr lang="es-MX" sz="2000" dirty="0" err="1" smtClean="0"/>
              <a:t>MSc.</a:t>
            </a:r>
            <a:r>
              <a:rPr lang="es-MX" sz="2000" dirty="0" smtClean="0"/>
              <a:t> Cecilia REBORA (UN Cuyo)- </a:t>
            </a:r>
            <a:r>
              <a:rPr lang="es-MX" sz="2000" dirty="0" err="1" smtClean="0"/>
              <a:t>MSc.</a:t>
            </a:r>
            <a:r>
              <a:rPr lang="es-MX" sz="2000" dirty="0" smtClean="0"/>
              <a:t> Lidia DONATO (INTA)</a:t>
            </a:r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Docente investigadorUTN-FRA</a:t>
            </a:r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endParaRPr lang="es-AR" sz="2400" dirty="0" smtClean="0"/>
          </a:p>
          <a:p>
            <a:pPr>
              <a:buNone/>
            </a:pPr>
            <a:endParaRPr lang="es-AR" sz="2400" dirty="0" smtClean="0"/>
          </a:p>
          <a:p>
            <a:pPr>
              <a:buNone/>
            </a:pPr>
            <a:endParaRPr lang="es-AR" sz="2400" dirty="0" smtClean="0"/>
          </a:p>
          <a:p>
            <a:pPr>
              <a:buNone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5008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4000" dirty="0" smtClean="0"/>
              <a:t>    Demanda creciente de energía</a:t>
            </a:r>
          </a:p>
          <a:p>
            <a:pPr>
              <a:buFont typeface="Wingdings 2"/>
              <a:buChar char="P"/>
            </a:pPr>
            <a:endParaRPr lang="es-AR" sz="4000" dirty="0" smtClean="0"/>
          </a:p>
          <a:p>
            <a:pPr algn="ctr">
              <a:buNone/>
            </a:pPr>
            <a:r>
              <a:rPr lang="es-AR" sz="4000" dirty="0" smtClean="0"/>
              <a:t>Hidrocarburos para generación eléctrica y transporte</a:t>
            </a:r>
          </a:p>
          <a:p>
            <a:pPr algn="ctr">
              <a:buNone/>
            </a:pPr>
            <a:endParaRPr lang="es-AR" sz="4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s-AR" sz="4000" b="1" dirty="0" smtClean="0">
                <a:solidFill>
                  <a:srgbClr val="92D050"/>
                </a:solidFill>
                <a:sym typeface="Wingdings 2"/>
              </a:rPr>
              <a:t></a:t>
            </a:r>
            <a:r>
              <a:rPr lang="es-AR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Wingdings 2"/>
              </a:rPr>
              <a:t> </a:t>
            </a:r>
            <a:r>
              <a:rPr lang="es-AR" sz="4000" dirty="0" smtClean="0">
                <a:solidFill>
                  <a:schemeClr val="tx1"/>
                </a:solidFill>
              </a:rPr>
              <a:t>Costos altos y variables</a:t>
            </a:r>
          </a:p>
          <a:p>
            <a:pPr>
              <a:buNone/>
            </a:pPr>
            <a:r>
              <a:rPr lang="es-AR" sz="4000" b="1" dirty="0" smtClean="0">
                <a:solidFill>
                  <a:srgbClr val="92D050"/>
                </a:solidFill>
                <a:sym typeface="Wingdings 2"/>
              </a:rPr>
              <a:t></a:t>
            </a:r>
            <a:r>
              <a:rPr lang="es-AR" sz="40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es-AR" sz="4000" dirty="0" smtClean="0">
                <a:solidFill>
                  <a:schemeClr val="tx1"/>
                </a:solidFill>
              </a:rPr>
              <a:t>Contaminación atmosférica</a:t>
            </a:r>
            <a:endParaRPr lang="es-AR" sz="4000" dirty="0">
              <a:solidFill>
                <a:schemeClr val="tx1"/>
              </a:solidFill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000496" y="1928802"/>
            <a:ext cx="928694" cy="357190"/>
          </a:xfrm>
          <a:prstGeom prst="down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228328" y="1820220"/>
            <a:ext cx="8736160" cy="3217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s-MX" b="1" dirty="0" smtClean="0"/>
              <a:t>María Belén </a:t>
            </a:r>
            <a:r>
              <a:rPr lang="es-MX" b="1" dirty="0" err="1" smtClean="0"/>
              <a:t>Migone</a:t>
            </a:r>
            <a:endParaRPr lang="es-MX" b="1" dirty="0" smtClean="0"/>
          </a:p>
          <a:p>
            <a:pPr>
              <a:buFont typeface="Wingdings 2"/>
              <a:buNone/>
            </a:pPr>
            <a:endParaRPr lang="es-MX" sz="1300" b="1" dirty="0" smtClean="0"/>
          </a:p>
          <a:p>
            <a:pPr>
              <a:buFont typeface="Wingdings 2"/>
              <a:buNone/>
            </a:pPr>
            <a:r>
              <a:rPr lang="es-MX" dirty="0" smtClean="0"/>
              <a:t> </a:t>
            </a:r>
            <a:r>
              <a:rPr lang="es-MX" i="1" dirty="0" smtClean="0"/>
              <a:t>"Estudio comparativo de Alternativas de Generación de Electricidad con Diferentes biocombustibles“</a:t>
            </a:r>
          </a:p>
          <a:p>
            <a:pPr>
              <a:buFont typeface="Wingdings 2"/>
              <a:buNone/>
            </a:pPr>
            <a:r>
              <a:rPr lang="pt-BR" sz="2000" dirty="0" err="1" smtClean="0"/>
              <a:t>MSc</a:t>
            </a:r>
            <a:r>
              <a:rPr lang="pt-BR" sz="2000" dirty="0" smtClean="0"/>
              <a:t>. Jorge Hilbert (INTA)-</a:t>
            </a:r>
            <a:r>
              <a:rPr lang="pt-BR" sz="2000" dirty="0" err="1" smtClean="0"/>
              <a:t>Dr</a:t>
            </a:r>
            <a:r>
              <a:rPr lang="pt-BR" sz="2000" dirty="0" smtClean="0"/>
              <a:t> Luiz A. HORTA NOGUEIRA (UNIFEI)</a:t>
            </a:r>
            <a:endParaRPr lang="es-MX" sz="2000" dirty="0" smtClean="0"/>
          </a:p>
          <a:p>
            <a:pPr>
              <a:buFont typeface="Wingdings 2"/>
              <a:buNone/>
            </a:pPr>
            <a:endParaRPr lang="es-MX" sz="2400" dirty="0" smtClean="0"/>
          </a:p>
          <a:p>
            <a:pPr>
              <a:buFont typeface="Wingdings 2"/>
              <a:buNone/>
            </a:pPr>
            <a:r>
              <a:rPr lang="es-MX" sz="2400" dirty="0" smtClean="0"/>
              <a:t>ECOSUR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3787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929090"/>
          </a:xfrm>
        </p:spPr>
        <p:txBody>
          <a:bodyPr/>
          <a:lstStyle/>
          <a:p>
            <a:pPr>
              <a:buNone/>
            </a:pPr>
            <a:r>
              <a:rPr lang="es-MX" b="1" dirty="0" smtClean="0"/>
              <a:t>Santiago </a:t>
            </a:r>
            <a:r>
              <a:rPr lang="es-MX" b="1" dirty="0" err="1" smtClean="0"/>
              <a:t>Molteni</a:t>
            </a:r>
            <a:endParaRPr lang="es-MX" b="1" dirty="0" smtClean="0"/>
          </a:p>
          <a:p>
            <a:pPr>
              <a:buNone/>
            </a:pPr>
            <a:endParaRPr lang="es-MX" sz="1200" b="1" dirty="0" smtClean="0"/>
          </a:p>
          <a:p>
            <a:pPr>
              <a:buNone/>
            </a:pPr>
            <a:r>
              <a:rPr lang="es-MX" i="1" dirty="0" smtClean="0"/>
              <a:t>"Cogeneración à partir de Marlo y Rastrojos de Maíz En Una Planta de Etanol de Maíz”</a:t>
            </a:r>
          </a:p>
          <a:p>
            <a:pPr>
              <a:buNone/>
            </a:pPr>
            <a:r>
              <a:rPr lang="es-MX" dirty="0" smtClean="0"/>
              <a:t> </a:t>
            </a:r>
            <a:r>
              <a:rPr lang="es-MX" sz="2000" dirty="0" smtClean="0"/>
              <a:t>Ing. Gerónimo Cárdenas-</a:t>
            </a:r>
            <a:r>
              <a:rPr lang="it-IT" sz="2000" dirty="0" smtClean="0"/>
              <a:t>MSc.  Lidia B. Donato (INTA)</a:t>
            </a:r>
          </a:p>
          <a:p>
            <a:pPr>
              <a:buNone/>
            </a:pPr>
            <a:r>
              <a:rPr lang="it-IT" sz="2000" dirty="0" smtClean="0"/>
              <a:t> </a:t>
            </a:r>
          </a:p>
          <a:p>
            <a:pPr>
              <a:buNone/>
            </a:pPr>
            <a:r>
              <a:rPr lang="es-MX" sz="2400" dirty="0" err="1" smtClean="0"/>
              <a:t>Techint</a:t>
            </a:r>
            <a:r>
              <a:rPr lang="es-MX" sz="2400" dirty="0" smtClean="0"/>
              <a:t> SA</a:t>
            </a:r>
          </a:p>
          <a:p>
            <a:pPr>
              <a:buNone/>
            </a:pPr>
            <a:endParaRPr lang="es-MX" sz="2400" dirty="0" smtClean="0"/>
          </a:p>
          <a:p>
            <a:pPr>
              <a:buNone/>
            </a:pPr>
            <a:endParaRPr lang="es-AR" sz="2400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Autofit/>
          </a:bodyPr>
          <a:lstStyle/>
          <a:p>
            <a:r>
              <a:rPr lang="es-AR" sz="8000" dirty="0" smtClean="0">
                <a:solidFill>
                  <a:srgbClr val="E0F17D"/>
                </a:solidFill>
              </a:rPr>
              <a:t>Mención Eólica</a:t>
            </a:r>
            <a:endParaRPr lang="es-AR" sz="8000" dirty="0">
              <a:solidFill>
                <a:srgbClr val="E0F1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2802" y="1362428"/>
            <a:ext cx="8929718" cy="37947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 smtClean="0"/>
              <a:t>Rocío Jimena Rodríguez</a:t>
            </a:r>
          </a:p>
          <a:p>
            <a:pPr>
              <a:buNone/>
            </a:pPr>
            <a:endParaRPr lang="es-MX" sz="1300" b="1" dirty="0" smtClean="0"/>
          </a:p>
          <a:p>
            <a:pPr>
              <a:buNone/>
            </a:pPr>
            <a:r>
              <a:rPr lang="es-MX" i="1" dirty="0" smtClean="0"/>
              <a:t>"Estudio de las Mejoras en los Procesos Logísticos involucrados en la </a:t>
            </a:r>
            <a:r>
              <a:rPr lang="es-MX" i="1" dirty="0" err="1" smtClean="0"/>
              <a:t>instalacion</a:t>
            </a:r>
            <a:r>
              <a:rPr lang="es-MX" i="1" dirty="0" smtClean="0"/>
              <a:t> de parque eólico“</a:t>
            </a:r>
          </a:p>
          <a:p>
            <a:pPr>
              <a:buNone/>
            </a:pPr>
            <a:r>
              <a:rPr lang="pt-BR" sz="2000" dirty="0" err="1" smtClean="0"/>
              <a:t>Dr</a:t>
            </a:r>
            <a:r>
              <a:rPr lang="pt-BR" sz="2000" dirty="0" smtClean="0"/>
              <a:t> Pedro </a:t>
            </a:r>
            <a:r>
              <a:rPr lang="pt-BR" sz="2000" dirty="0" err="1" smtClean="0"/>
              <a:t>Carbalho</a:t>
            </a:r>
            <a:r>
              <a:rPr lang="pt-BR" sz="2000" dirty="0" smtClean="0"/>
              <a:t> Rosas (</a:t>
            </a:r>
            <a:r>
              <a:rPr lang="pt-BR" sz="2000" dirty="0" err="1" smtClean="0"/>
              <a:t>U.F.</a:t>
            </a:r>
            <a:r>
              <a:rPr lang="pt-BR" sz="2000" dirty="0" smtClean="0"/>
              <a:t> de Pernambuco, Brasil ) -Luis CLEMENTI (UTN)</a:t>
            </a:r>
          </a:p>
          <a:p>
            <a:endParaRPr lang="es-AR" sz="1200" dirty="0" smtClean="0"/>
          </a:p>
          <a:p>
            <a:pPr>
              <a:buNone/>
            </a:pPr>
            <a:r>
              <a:rPr lang="es-MX" sz="2400" dirty="0" err="1" smtClean="0"/>
              <a:t>Herza</a:t>
            </a:r>
            <a:r>
              <a:rPr lang="es-MX" sz="2400" dirty="0" smtClean="0"/>
              <a:t> Global. Consultoría en medio ambiente  y Sustentabilidad</a:t>
            </a:r>
          </a:p>
          <a:p>
            <a:pPr>
              <a:buNone/>
            </a:pPr>
            <a:endParaRPr lang="es-MX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794" y="1434436"/>
            <a:ext cx="8929718" cy="35067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 smtClean="0"/>
              <a:t>Andrés </a:t>
            </a:r>
            <a:r>
              <a:rPr lang="es-MX" b="1" dirty="0" err="1" smtClean="0"/>
              <a:t>Persello</a:t>
            </a:r>
            <a:endParaRPr lang="es-MX" b="1" dirty="0" smtClean="0"/>
          </a:p>
          <a:p>
            <a:pPr>
              <a:buNone/>
            </a:pPr>
            <a:endParaRPr lang="es-MX" sz="1300" b="1" dirty="0" smtClean="0"/>
          </a:p>
          <a:p>
            <a:pPr>
              <a:buNone/>
            </a:pPr>
            <a:r>
              <a:rPr lang="es-MX" i="1" dirty="0" smtClean="0"/>
              <a:t> "Control de Flujo radial en la Pala de aerogenerador de las Naciones Unidas“</a:t>
            </a:r>
          </a:p>
          <a:p>
            <a:pPr>
              <a:buNone/>
            </a:pPr>
            <a:r>
              <a:rPr lang="es-MX" sz="2000" dirty="0" smtClean="0"/>
              <a:t>Dr. </a:t>
            </a:r>
            <a:r>
              <a:rPr lang="es-MX" sz="2000" dirty="0" err="1" smtClean="0"/>
              <a:t>Spyridon</a:t>
            </a:r>
            <a:r>
              <a:rPr lang="es-MX" sz="2000" dirty="0" smtClean="0"/>
              <a:t> </a:t>
            </a:r>
            <a:r>
              <a:rPr lang="es-MX" sz="2000" dirty="0" err="1" smtClean="0"/>
              <a:t>Voutsinas</a:t>
            </a:r>
            <a:r>
              <a:rPr lang="es-MX" sz="2000" dirty="0" smtClean="0"/>
              <a:t> (Universidad Nacional de Atenas) - Dr. Carlos Olmedo (UTN y CNIE</a:t>
            </a:r>
          </a:p>
          <a:p>
            <a:pPr>
              <a:buNone/>
            </a:pPr>
            <a:endParaRPr lang="es-AR" sz="2200" dirty="0" smtClean="0"/>
          </a:p>
          <a:p>
            <a:pPr>
              <a:buNone/>
            </a:pPr>
            <a:r>
              <a:rPr lang="es-MX" sz="2400" dirty="0" smtClean="0"/>
              <a:t>UTN </a:t>
            </a:r>
            <a:r>
              <a:rPr lang="es-MX" sz="2400" dirty="0" err="1" smtClean="0"/>
              <a:t>Haedo</a:t>
            </a:r>
            <a:endParaRPr lang="es-AR" sz="2400" dirty="0" smtClean="0"/>
          </a:p>
        </p:txBody>
      </p:sp>
    </p:spTree>
    <p:extLst>
      <p:ext uri="{BB962C8B-B14F-4D97-AF65-F5344CB8AC3E}">
        <p14:creationId xmlns:p14="http://schemas.microsoft.com/office/powerpoint/2010/main" val="10661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3863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 smtClean="0"/>
              <a:t>Marcelo Alejandro Antón </a:t>
            </a:r>
          </a:p>
          <a:p>
            <a:pPr>
              <a:buNone/>
            </a:pPr>
            <a:endParaRPr lang="es-MX" sz="1200" b="1" dirty="0" smtClean="0"/>
          </a:p>
          <a:p>
            <a:pPr>
              <a:lnSpc>
                <a:spcPct val="90000"/>
              </a:lnSpc>
              <a:buNone/>
            </a:pPr>
            <a:r>
              <a:rPr lang="es-MX" i="1" dirty="0" smtClean="0"/>
              <a:t>"Adaptación De Una Máquina Eléctrica de Inducción Como El Mini Aerogenerador“</a:t>
            </a:r>
          </a:p>
          <a:p>
            <a:pPr>
              <a:lnSpc>
                <a:spcPct val="90000"/>
              </a:lnSpc>
              <a:buNone/>
            </a:pPr>
            <a:r>
              <a:rPr lang="es-MX" sz="2000" dirty="0" smtClean="0"/>
              <a:t>Dr. Horacio Di </a:t>
            </a:r>
            <a:r>
              <a:rPr lang="es-MX" sz="2000" dirty="0" err="1" smtClean="0"/>
              <a:t>Prátula</a:t>
            </a:r>
            <a:r>
              <a:rPr lang="es-MX" sz="2000" dirty="0" smtClean="0"/>
              <a:t> (UTN - FR Bahía Blanca)-</a:t>
            </a:r>
            <a:r>
              <a:rPr lang="es-MX" sz="2000" dirty="0" err="1" smtClean="0"/>
              <a:t>Mg.</a:t>
            </a:r>
            <a:r>
              <a:rPr lang="es-MX" sz="2000" dirty="0" smtClean="0"/>
              <a:t> Eduardo Guillermo (UTN - FR Bahía Blanca)</a:t>
            </a:r>
          </a:p>
          <a:p>
            <a:pPr>
              <a:lnSpc>
                <a:spcPct val="90000"/>
              </a:lnSpc>
              <a:buNone/>
            </a:pPr>
            <a:endParaRPr lang="es-MX" sz="1200" dirty="0" smtClean="0"/>
          </a:p>
          <a:p>
            <a:pPr>
              <a:lnSpc>
                <a:spcPct val="90000"/>
              </a:lnSpc>
              <a:buNone/>
            </a:pPr>
            <a:r>
              <a:rPr lang="es-MX" sz="2400" dirty="0" smtClean="0"/>
              <a:t> UTN Facultad Regional Bahía Blanca</a:t>
            </a:r>
          </a:p>
          <a:p>
            <a:pPr>
              <a:buNone/>
            </a:pPr>
            <a:endParaRPr lang="es-MX" sz="2000" dirty="0" smtClean="0"/>
          </a:p>
          <a:p>
            <a:pPr>
              <a:buNone/>
            </a:pPr>
            <a:endParaRPr lang="es-MX" sz="2000" dirty="0" smtClean="0"/>
          </a:p>
          <a:p>
            <a:pPr>
              <a:buNone/>
            </a:pPr>
            <a:endParaRPr lang="es-A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060848"/>
            <a:ext cx="8208912" cy="3872448"/>
          </a:xfrm>
        </p:spPr>
        <p:txBody>
          <a:bodyPr/>
          <a:lstStyle/>
          <a:p>
            <a:pPr>
              <a:buNone/>
            </a:pPr>
            <a:r>
              <a:rPr lang="es-MX" b="1" dirty="0"/>
              <a:t>Nicolás Bustos Daniel Brown </a:t>
            </a:r>
          </a:p>
          <a:p>
            <a:pPr>
              <a:buNone/>
            </a:pPr>
            <a:endParaRPr lang="es-MX" sz="1400" b="1" dirty="0"/>
          </a:p>
          <a:p>
            <a:pPr>
              <a:lnSpc>
                <a:spcPct val="90000"/>
              </a:lnSpc>
              <a:buNone/>
            </a:pPr>
            <a:r>
              <a:rPr lang="es-MX" i="1" dirty="0"/>
              <a:t> "Los Seis Elementos de la Integración Eólica en el Sistema Eléctrico Argentino“</a:t>
            </a:r>
          </a:p>
          <a:p>
            <a:pPr>
              <a:lnSpc>
                <a:spcPct val="90000"/>
              </a:lnSpc>
              <a:buNone/>
            </a:pPr>
            <a:r>
              <a:rPr lang="pt-BR" sz="2000" dirty="0"/>
              <a:t>Dra. Ana Estanqueiro (Univ. </a:t>
            </a:r>
            <a:r>
              <a:rPr lang="pt-BR" sz="2000" dirty="0" err="1"/>
              <a:t>Lusiada</a:t>
            </a:r>
            <a:r>
              <a:rPr lang="pt-BR" sz="2000" dirty="0"/>
              <a:t>, Lisboa) - Mg. Mauro </a:t>
            </a:r>
            <a:r>
              <a:rPr lang="pt-BR" sz="2000" dirty="0" smtClean="0"/>
              <a:t>Soares</a:t>
            </a:r>
            <a:endParaRPr lang="pt-BR" sz="2000" dirty="0"/>
          </a:p>
          <a:p>
            <a:pPr>
              <a:lnSpc>
                <a:spcPct val="90000"/>
              </a:lnSpc>
              <a:buNone/>
            </a:pPr>
            <a:endParaRPr lang="pt-BR" sz="1400" dirty="0"/>
          </a:p>
          <a:p>
            <a:pPr>
              <a:lnSpc>
                <a:spcPct val="90000"/>
              </a:lnSpc>
              <a:buNone/>
            </a:pPr>
            <a:r>
              <a:rPr lang="es-MX" sz="2400" dirty="0"/>
              <a:t> 360 Energía</a:t>
            </a:r>
            <a:endParaRPr lang="pt-BR" sz="2400" dirty="0"/>
          </a:p>
          <a:p>
            <a:pPr marL="13716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93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3888432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pPr>
              <a:buNone/>
            </a:pPr>
            <a:r>
              <a:rPr lang="es-MX" b="1" dirty="0" smtClean="0"/>
              <a:t>Miguel El Milanés</a:t>
            </a:r>
          </a:p>
          <a:p>
            <a:pPr>
              <a:buNone/>
            </a:pPr>
            <a:endParaRPr lang="es-MX" sz="1400" b="1" dirty="0" smtClean="0"/>
          </a:p>
          <a:p>
            <a:pPr>
              <a:buNone/>
            </a:pPr>
            <a:r>
              <a:rPr lang="es-MX" i="1" dirty="0" smtClean="0"/>
              <a:t> Desarrollo de Modelos de Confiabilidad para Sistemas de Generación Eléctrica A partir de la Energía Eólica".</a:t>
            </a:r>
          </a:p>
          <a:p>
            <a:pPr>
              <a:buNone/>
            </a:pPr>
            <a:r>
              <a:rPr lang="es-MX" sz="2000" dirty="0" smtClean="0"/>
              <a:t>Dr. Nicolás </a:t>
            </a:r>
            <a:r>
              <a:rPr lang="es-MX" sz="2000" dirty="0" err="1" smtClean="0"/>
              <a:t>Scenna</a:t>
            </a:r>
            <a:r>
              <a:rPr lang="es-MX" sz="2000" dirty="0" smtClean="0"/>
              <a:t> (UTN – </a:t>
            </a:r>
            <a:r>
              <a:rPr lang="es-MX" sz="2000" dirty="0" err="1" smtClean="0"/>
              <a:t>FRRo</a:t>
            </a:r>
            <a:r>
              <a:rPr lang="es-MX" sz="2000" dirty="0" smtClean="0"/>
              <a:t>) – </a:t>
            </a:r>
            <a:r>
              <a:rPr lang="es-MX" sz="2000" dirty="0" err="1" smtClean="0"/>
              <a:t>Mg.</a:t>
            </a:r>
            <a:r>
              <a:rPr lang="es-MX" sz="2000" dirty="0" smtClean="0"/>
              <a:t> </a:t>
            </a:r>
            <a:r>
              <a:rPr lang="es-MX" sz="2000" dirty="0" err="1" smtClean="0"/>
              <a:t>NéstorRodríguez</a:t>
            </a:r>
            <a:r>
              <a:rPr lang="es-MX" sz="2000" dirty="0" smtClean="0"/>
              <a:t> (UTN – </a:t>
            </a:r>
            <a:r>
              <a:rPr lang="es-MX" sz="2000" dirty="0" err="1" smtClean="0"/>
              <a:t>FRRo</a:t>
            </a:r>
            <a:r>
              <a:rPr lang="es-MX" sz="2000" dirty="0" smtClean="0"/>
              <a:t>)</a:t>
            </a:r>
          </a:p>
          <a:p>
            <a:pPr>
              <a:buNone/>
            </a:pPr>
            <a:endParaRPr lang="es-MX" sz="2400" dirty="0" smtClean="0"/>
          </a:p>
          <a:p>
            <a:pPr>
              <a:buNone/>
            </a:pPr>
            <a:r>
              <a:rPr lang="es-MX" sz="2400" dirty="0" smtClean="0"/>
              <a:t>UTN - FR Rosario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5536"/>
            <a:ext cx="8229600" cy="4801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 smtClean="0"/>
              <a:t>Rubén Domingo </a:t>
            </a:r>
            <a:r>
              <a:rPr lang="es-MX" b="1" dirty="0" err="1" smtClean="0"/>
              <a:t>Bufanio</a:t>
            </a:r>
            <a:r>
              <a:rPr lang="es-MX" b="1" dirty="0" smtClean="0"/>
              <a:t> </a:t>
            </a:r>
          </a:p>
          <a:p>
            <a:pPr>
              <a:buNone/>
            </a:pPr>
            <a:endParaRPr lang="es-MX" sz="1400" b="1" dirty="0" smtClean="0"/>
          </a:p>
          <a:p>
            <a:pPr>
              <a:lnSpc>
                <a:spcPct val="110000"/>
              </a:lnSpc>
              <a:buNone/>
            </a:pPr>
            <a:r>
              <a:rPr lang="es-MX" i="1" dirty="0" smtClean="0"/>
              <a:t>“Propuesta para la Optimización del contenido armónico en la Generación Eólica PMSG (Generación Sincrónica una imanes Permanentes)“</a:t>
            </a:r>
          </a:p>
          <a:p>
            <a:pPr>
              <a:buNone/>
            </a:pPr>
            <a:r>
              <a:rPr lang="pt-BR" sz="2000" dirty="0" smtClean="0"/>
              <a:t>Dr. Pedro André Carvalho Rosas (U.  Pernambuco, Brasil) - </a:t>
            </a:r>
            <a:r>
              <a:rPr lang="es-MX" sz="2000" dirty="0" smtClean="0"/>
              <a:t>Dr. Horacio Raúl di </a:t>
            </a:r>
            <a:r>
              <a:rPr lang="es-MX" sz="2000" dirty="0" err="1" smtClean="0"/>
              <a:t>Prátula</a:t>
            </a:r>
            <a:r>
              <a:rPr lang="es-MX" sz="2000" dirty="0" smtClean="0"/>
              <a:t> (UTN - FR Bahía Blanca)</a:t>
            </a:r>
          </a:p>
          <a:p>
            <a:pPr>
              <a:buNone/>
            </a:pPr>
            <a:endParaRPr lang="es-MX" sz="1400" dirty="0" smtClean="0"/>
          </a:p>
          <a:p>
            <a:pPr>
              <a:buNone/>
            </a:pPr>
            <a:r>
              <a:rPr lang="es-MX" sz="2400" dirty="0" smtClean="0"/>
              <a:t>UTN FRN/ Coordinador mención eólica</a:t>
            </a:r>
          </a:p>
        </p:txBody>
      </p:sp>
    </p:spTree>
    <p:extLst>
      <p:ext uri="{BB962C8B-B14F-4D97-AF65-F5344CB8AC3E}">
        <p14:creationId xmlns:p14="http://schemas.microsoft.com/office/powerpoint/2010/main" val="6132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66418"/>
            <a:ext cx="8229600" cy="39347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 smtClean="0"/>
              <a:t>Guadalupe </a:t>
            </a:r>
            <a:r>
              <a:rPr lang="es-MX" b="1" dirty="0" err="1" smtClean="0"/>
              <a:t>Malaisi</a:t>
            </a:r>
            <a:r>
              <a:rPr lang="es-MX" b="1" dirty="0" smtClean="0"/>
              <a:t> </a:t>
            </a:r>
          </a:p>
          <a:p>
            <a:endParaRPr lang="es-MX" sz="1200" b="1" dirty="0" smtClean="0"/>
          </a:p>
          <a:p>
            <a:pPr>
              <a:buNone/>
            </a:pPr>
            <a:r>
              <a:rPr lang="es-MX" dirty="0" smtClean="0"/>
              <a:t>"</a:t>
            </a:r>
            <a:r>
              <a:rPr lang="es-MX" i="1" dirty="0" smtClean="0"/>
              <a:t>Dependencia con la trayectoria de la ley cohesiva en la </a:t>
            </a:r>
            <a:r>
              <a:rPr lang="es-MX" i="1" dirty="0" err="1" smtClean="0"/>
              <a:t>delaminación</a:t>
            </a:r>
            <a:r>
              <a:rPr lang="es-MX" i="1" dirty="0" smtClean="0"/>
              <a:t> de Materiales Compuestos para palas de aerogeneradores“</a:t>
            </a:r>
          </a:p>
          <a:p>
            <a:pPr>
              <a:buNone/>
            </a:pPr>
            <a:r>
              <a:rPr lang="es-MX" sz="2000" dirty="0" smtClean="0"/>
              <a:t>Dr. Doblada </a:t>
            </a:r>
            <a:r>
              <a:rPr lang="es-MX" sz="2000" dirty="0" err="1" smtClean="0"/>
              <a:t>FSørensen</a:t>
            </a:r>
            <a:r>
              <a:rPr lang="es-MX" sz="2000" dirty="0" smtClean="0"/>
              <a:t> (RISO, Dinamarca) - </a:t>
            </a:r>
            <a:r>
              <a:rPr lang="it-IT" sz="2000" dirty="0" smtClean="0"/>
              <a:t> Mg. Claudia Morel (UNNE, Argentina)</a:t>
            </a:r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r>
              <a:rPr lang="es-MX" sz="2400" dirty="0" err="1" smtClean="0"/>
              <a:t>Techint</a:t>
            </a:r>
            <a:r>
              <a:rPr lang="es-MX" sz="2400" dirty="0" smtClean="0"/>
              <a:t> Ingeniería y Construcción</a:t>
            </a:r>
          </a:p>
          <a:p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es-AR" sz="6000" dirty="0" smtClean="0">
                <a:solidFill>
                  <a:srgbClr val="E0F17D"/>
                </a:solidFill>
              </a:rPr>
              <a:t>Energías Renovables</a:t>
            </a:r>
            <a:endParaRPr lang="es-AR" sz="6000" dirty="0">
              <a:solidFill>
                <a:srgbClr val="E0F17D"/>
              </a:solidFill>
            </a:endParaRPr>
          </a:p>
        </p:txBody>
      </p:sp>
      <p:sp>
        <p:nvSpPr>
          <p:cNvPr id="32770" name="AutoShape 2" descr="Resultado de imagen para sol en el &quot;nor oeste argentin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2772" name="AutoShape 4" descr="Resultado de imagen para sol en el &quot;nor oeste argentin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8884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es-MX" dirty="0" smtClean="0"/>
          </a:p>
          <a:p>
            <a:pPr>
              <a:buNone/>
            </a:pPr>
            <a:r>
              <a:rPr lang="es-MX" b="1" dirty="0" smtClean="0"/>
              <a:t>Santiago Barbero </a:t>
            </a:r>
          </a:p>
          <a:p>
            <a:pPr>
              <a:buNone/>
            </a:pPr>
            <a:endParaRPr lang="es-MX" sz="1300" b="1" dirty="0" smtClean="0"/>
          </a:p>
          <a:p>
            <a:pPr>
              <a:buNone/>
            </a:pPr>
            <a:r>
              <a:rPr lang="es-MX" i="1" dirty="0" smtClean="0"/>
              <a:t>“Modelos simplificados de Generadores Eólicos para Estudios de Pequeña Señal“</a:t>
            </a:r>
          </a:p>
          <a:p>
            <a:pPr>
              <a:buNone/>
            </a:pPr>
            <a:r>
              <a:rPr lang="pt-BR" sz="2000" dirty="0" smtClean="0"/>
              <a:t> Dra. Ana Estanqueiro (INETI, Portugal) - </a:t>
            </a:r>
            <a:r>
              <a:rPr lang="es-MX" sz="2000" dirty="0" smtClean="0"/>
              <a:t>Ing. Luis Agüero (INTREE-LAT, UN La Plata)</a:t>
            </a:r>
          </a:p>
          <a:p>
            <a:pPr>
              <a:buNone/>
            </a:pPr>
            <a:endParaRPr lang="es-MX" sz="1300" dirty="0" smtClean="0"/>
          </a:p>
          <a:p>
            <a:pPr>
              <a:buNone/>
            </a:pPr>
            <a:r>
              <a:rPr lang="es-MX" sz="2400" dirty="0" smtClean="0"/>
              <a:t>UN La Plata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688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 smtClean="0"/>
              <a:t>Diego Werner</a:t>
            </a:r>
          </a:p>
          <a:p>
            <a:endParaRPr lang="es-MX" sz="1200" dirty="0" smtClean="0"/>
          </a:p>
          <a:p>
            <a:pPr>
              <a:buNone/>
            </a:pPr>
            <a:r>
              <a:rPr lang="es-MX" i="1" dirty="0" smtClean="0"/>
              <a:t>"Comportamiento del recurso eólico en terrenos Costeros del Estado de Ceará - Brasil - Validación y </a:t>
            </a:r>
            <a:r>
              <a:rPr lang="es-MX" i="1" dirty="0" err="1" smtClean="0"/>
              <a:t>comparacion</a:t>
            </a:r>
            <a:r>
              <a:rPr lang="es-MX" i="1" dirty="0" smtClean="0"/>
              <a:t> de Modelos computacionales de aproximación lineal </a:t>
            </a:r>
            <a:r>
              <a:rPr lang="es-MX" i="1" dirty="0" err="1" smtClean="0"/>
              <a:t>WAsP</a:t>
            </a:r>
            <a:r>
              <a:rPr lang="es-MX" i="1" dirty="0" smtClean="0"/>
              <a:t> y CFD“</a:t>
            </a:r>
          </a:p>
          <a:p>
            <a:pPr>
              <a:buNone/>
            </a:pPr>
            <a:r>
              <a:rPr lang="pt-BR" sz="2000" dirty="0" smtClean="0"/>
              <a:t>Dr. Pedro Carvalho Rosas (</a:t>
            </a:r>
            <a:r>
              <a:rPr lang="pt-BR" sz="2000" dirty="0" err="1" smtClean="0"/>
              <a:t>Un</a:t>
            </a:r>
            <a:r>
              <a:rPr lang="pt-BR" sz="2000" dirty="0" smtClean="0"/>
              <a:t> Fe Pernambuco, Brasil) - </a:t>
            </a:r>
            <a:r>
              <a:rPr lang="es-MX" sz="2000" dirty="0" err="1" smtClean="0"/>
              <a:t>M.Sc.</a:t>
            </a:r>
            <a:r>
              <a:rPr lang="es-MX" sz="2000" dirty="0" smtClean="0"/>
              <a:t> Sebastián </a:t>
            </a:r>
            <a:r>
              <a:rPr lang="es-MX" sz="2000" dirty="0" err="1" smtClean="0"/>
              <a:t>Kind</a:t>
            </a:r>
            <a:r>
              <a:rPr lang="es-MX" sz="2000" dirty="0" smtClean="0"/>
              <a:t> (UTN, FR Buenos Aires)</a:t>
            </a:r>
          </a:p>
          <a:p>
            <a:endParaRPr lang="es-MX" sz="1300" dirty="0" smtClean="0"/>
          </a:p>
          <a:p>
            <a:pPr>
              <a:buNone/>
            </a:pPr>
            <a:r>
              <a:rPr lang="es-MX" sz="2400" dirty="0" smtClean="0"/>
              <a:t>Aires - Renovables SA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Autofit/>
          </a:bodyPr>
          <a:lstStyle/>
          <a:p>
            <a:r>
              <a:rPr lang="es-AR" sz="8000" dirty="0" smtClean="0">
                <a:solidFill>
                  <a:srgbClr val="E0F17D"/>
                </a:solidFill>
              </a:rPr>
              <a:t>Mención Solar</a:t>
            </a:r>
            <a:endParaRPr lang="es-AR" sz="8000" dirty="0">
              <a:solidFill>
                <a:srgbClr val="E0F1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4107" y="1196752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3000" b="1" dirty="0" err="1" smtClean="0"/>
              <a:t>Clavín</a:t>
            </a:r>
            <a:r>
              <a:rPr lang="es-AR" sz="3000" b="1" dirty="0" smtClean="0"/>
              <a:t> , María Florencia</a:t>
            </a:r>
          </a:p>
          <a:p>
            <a:pPr>
              <a:buNone/>
            </a:pPr>
            <a:endParaRPr lang="es-AR" sz="1200" dirty="0" smtClean="0"/>
          </a:p>
          <a:p>
            <a:pPr>
              <a:buNone/>
            </a:pPr>
            <a:r>
              <a:rPr lang="es-MX" i="1" dirty="0" smtClean="0"/>
              <a:t>“Barreras y Oportunidades en Argentina para la generación de energía eléctrica solar concentrada de cilindro parabólico con aire caliente y almacenamiento en lecho rocoso”</a:t>
            </a:r>
          </a:p>
          <a:p>
            <a:pPr>
              <a:buNone/>
            </a:pPr>
            <a:r>
              <a:rPr lang="es-MX" sz="2200" dirty="0" smtClean="0"/>
              <a:t>Dr. Aldo </a:t>
            </a:r>
            <a:r>
              <a:rPr lang="es-MX" sz="2200" dirty="0" err="1" smtClean="0"/>
              <a:t>Steinfeld</a:t>
            </a:r>
            <a:r>
              <a:rPr lang="es-MX" sz="2200" dirty="0" smtClean="0"/>
              <a:t> (ETH, </a:t>
            </a:r>
            <a:r>
              <a:rPr lang="es-MX" sz="2200" dirty="0" err="1" smtClean="0"/>
              <a:t>Zurich</a:t>
            </a:r>
            <a:r>
              <a:rPr lang="es-MX" sz="2200" dirty="0" smtClean="0"/>
              <a:t>, Suiza)-Ing. Julia </a:t>
            </a:r>
            <a:r>
              <a:rPr lang="es-MX" sz="2200" dirty="0" err="1" smtClean="0"/>
              <a:t>Carruthers</a:t>
            </a:r>
            <a:r>
              <a:rPr lang="es-MX" sz="2200" dirty="0" smtClean="0"/>
              <a:t> (CAMMESA)</a:t>
            </a:r>
          </a:p>
          <a:p>
            <a:pPr>
              <a:buNone/>
            </a:pPr>
            <a:endParaRPr lang="es-MX" sz="1300" dirty="0" smtClean="0"/>
          </a:p>
          <a:p>
            <a:pPr>
              <a:buNone/>
            </a:pPr>
            <a:endParaRPr lang="es-MX" sz="1200" dirty="0" smtClean="0"/>
          </a:p>
          <a:p>
            <a:pPr>
              <a:buNone/>
            </a:pPr>
            <a:r>
              <a:rPr lang="es-MX" sz="2400" dirty="0" err="1" smtClean="0"/>
              <a:t>ITPEnergised</a:t>
            </a:r>
            <a:r>
              <a:rPr lang="es-MX" sz="2400" dirty="0" smtClean="0"/>
              <a:t>. Consultora. Gestión y realización de proyectos de energías renovables para Latinoamérica y el Caribe, África y países en desarrollo</a:t>
            </a:r>
            <a:endParaRPr lang="es-AR" sz="2400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/>
          </a:p>
        </p:txBody>
      </p:sp>
      <p:sp>
        <p:nvSpPr>
          <p:cNvPr id="34818" name="AutoShape 2" descr="Resultado de imagen para &quot;maria florencia clavin&quot; &quot;energias renovabl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97896"/>
            <a:ext cx="8229600" cy="3575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b="1" dirty="0" err="1" smtClean="0"/>
              <a:t>Jakimczyk</a:t>
            </a:r>
            <a:r>
              <a:rPr lang="es-AR" b="1" dirty="0" smtClean="0"/>
              <a:t>, Jorge</a:t>
            </a:r>
          </a:p>
          <a:p>
            <a:endParaRPr lang="es-AR" sz="1200" dirty="0" smtClean="0"/>
          </a:p>
          <a:p>
            <a:pPr>
              <a:buNone/>
            </a:pPr>
            <a:r>
              <a:rPr lang="es-MX" sz="2600" i="1" dirty="0" smtClean="0"/>
              <a:t>“</a:t>
            </a:r>
            <a:r>
              <a:rPr lang="es-MX" sz="2600" i="1" dirty="0" err="1" smtClean="0"/>
              <a:t>Cogeneracion</a:t>
            </a:r>
            <a:r>
              <a:rPr lang="es-MX" sz="2600" i="1" dirty="0" smtClean="0"/>
              <a:t> distribuida con energías renovable”</a:t>
            </a:r>
          </a:p>
          <a:p>
            <a:pPr>
              <a:buNone/>
            </a:pPr>
            <a:r>
              <a:rPr lang="es-MX" sz="2000" dirty="0" smtClean="0"/>
              <a:t>Dr. Julio DURÁN, (C NEA) - </a:t>
            </a:r>
            <a:r>
              <a:rPr lang="es-MX" sz="2000" dirty="0" err="1" smtClean="0"/>
              <a:t>Ing</a:t>
            </a:r>
            <a:r>
              <a:rPr lang="es-MX" sz="2000" dirty="0" smtClean="0"/>
              <a:t> Leopoldo MAYER (GESTEC-Universidad Nacional de San Martín)</a:t>
            </a:r>
          </a:p>
          <a:p>
            <a:endParaRPr lang="es-MX" sz="1200" dirty="0" smtClean="0"/>
          </a:p>
          <a:p>
            <a:pPr>
              <a:buNone/>
            </a:pPr>
            <a:r>
              <a:rPr lang="es-MX" sz="2400" dirty="0" smtClean="0"/>
              <a:t>Docente-investigador FRA</a:t>
            </a:r>
            <a:endParaRPr lang="es-AR" sz="2400" dirty="0" smtClean="0"/>
          </a:p>
          <a:p>
            <a:endParaRPr lang="es-AR" dirty="0" smtClean="0"/>
          </a:p>
          <a:p>
            <a:endParaRPr lang="es-MX" sz="1200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65848"/>
            <a:ext cx="8229600" cy="4439416"/>
          </a:xfrm>
        </p:spPr>
        <p:txBody>
          <a:bodyPr>
            <a:normAutofit/>
          </a:bodyPr>
          <a:lstStyle/>
          <a:p>
            <a:endParaRPr lang="es-AR" dirty="0" smtClean="0"/>
          </a:p>
          <a:p>
            <a:pPr>
              <a:buNone/>
            </a:pPr>
            <a:r>
              <a:rPr lang="es-AR" b="1" dirty="0" smtClean="0"/>
              <a:t>Levy, Patricio</a:t>
            </a:r>
          </a:p>
          <a:p>
            <a:pPr>
              <a:buNone/>
            </a:pPr>
            <a:r>
              <a:rPr lang="es-MX" i="1" dirty="0" smtClean="0"/>
              <a:t>“Integración de sistemas activos de captación solar en una vivienda de Tucumán”</a:t>
            </a:r>
          </a:p>
          <a:p>
            <a:pPr>
              <a:buNone/>
            </a:pPr>
            <a:r>
              <a:rPr lang="es-MX" sz="2000" dirty="0" smtClean="0"/>
              <a:t>Dr. </a:t>
            </a:r>
            <a:r>
              <a:rPr lang="es-MX" sz="2000" dirty="0" err="1" smtClean="0"/>
              <a:t>Arqto</a:t>
            </a:r>
            <a:r>
              <a:rPr lang="es-MX" sz="2000" dirty="0" smtClean="0"/>
              <a:t>. Rufino Hernández </a:t>
            </a:r>
            <a:r>
              <a:rPr lang="es-MX" sz="2000" dirty="0" err="1" smtClean="0"/>
              <a:t>Minguillón</a:t>
            </a:r>
            <a:r>
              <a:rPr lang="es-MX" sz="2000" dirty="0" smtClean="0"/>
              <a:t> (UPV / EHU, España) - </a:t>
            </a:r>
            <a:r>
              <a:rPr lang="es-MX" sz="2000" dirty="0" err="1" smtClean="0"/>
              <a:t>MSc.</a:t>
            </a:r>
            <a:r>
              <a:rPr lang="es-MX" sz="2000" dirty="0" smtClean="0"/>
              <a:t> En g. Jorge Augusto González (Universidad Nacional de Tucumán)</a:t>
            </a:r>
          </a:p>
          <a:p>
            <a:pPr>
              <a:buNone/>
            </a:pPr>
            <a:endParaRPr lang="es-MX" sz="1200" dirty="0" smtClean="0"/>
          </a:p>
          <a:p>
            <a:pPr>
              <a:buNone/>
            </a:pPr>
            <a:r>
              <a:rPr lang="es-MX" sz="2000" dirty="0" smtClean="0"/>
              <a:t>PERMER</a:t>
            </a:r>
          </a:p>
          <a:p>
            <a:endParaRPr lang="es-MX" sz="1200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851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6134"/>
            <a:ext cx="8229600" cy="47772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 smtClean="0"/>
              <a:t>José Luis </a:t>
            </a:r>
            <a:r>
              <a:rPr lang="es-MX" b="1" dirty="0" err="1" smtClean="0"/>
              <a:t>Polti</a:t>
            </a:r>
            <a:endParaRPr lang="es-MX" b="1" dirty="0" smtClean="0"/>
          </a:p>
          <a:p>
            <a:pPr>
              <a:buNone/>
            </a:pPr>
            <a:endParaRPr lang="es-MX" sz="1200" b="1" dirty="0" smtClean="0"/>
          </a:p>
          <a:p>
            <a:pPr>
              <a:buNone/>
            </a:pPr>
            <a:r>
              <a:rPr lang="es-MX" sz="2600" i="1" dirty="0" smtClean="0"/>
              <a:t>" Análisis de Diferentes Propuestas de Celdas solares de silicio cristalino de Tecnología Avanzada, evaluando las Ganancias de Eficiencia, Como Alternativas a la Tecnología real Dominante un industrial Nivel “</a:t>
            </a:r>
          </a:p>
          <a:p>
            <a:pPr>
              <a:buNone/>
            </a:pPr>
            <a:r>
              <a:rPr lang="es-MX" dirty="0" smtClean="0"/>
              <a:t> </a:t>
            </a:r>
            <a:r>
              <a:rPr lang="es-MX" sz="2000" dirty="0" err="1" smtClean="0"/>
              <a:t>Dr</a:t>
            </a:r>
            <a:r>
              <a:rPr lang="es-MX" sz="2000" dirty="0" smtClean="0"/>
              <a:t> Juan Carlos Jimeno Cuesta (TIM, Universidad del País Vasco, España ) –  Dr. Julio A. </a:t>
            </a:r>
            <a:r>
              <a:rPr lang="es-MX" sz="2000" dirty="0" err="1" smtClean="0"/>
              <a:t>Bragagnolo</a:t>
            </a:r>
            <a:r>
              <a:rPr lang="es-MX" sz="2000" dirty="0" smtClean="0"/>
              <a:t> (UTN ) </a:t>
            </a:r>
          </a:p>
          <a:p>
            <a:endParaRPr lang="es-AR" sz="1200" dirty="0" smtClean="0"/>
          </a:p>
          <a:p>
            <a:pPr>
              <a:buNone/>
            </a:pPr>
            <a:r>
              <a:rPr lang="es-AR" sz="2400" dirty="0" smtClean="0"/>
              <a:t>Docente UTN-Responsable por la FRBA (MER)</a:t>
            </a:r>
          </a:p>
          <a:p>
            <a:pPr>
              <a:buNone/>
            </a:pPr>
            <a:endParaRPr lang="es-A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84" y="1653904"/>
            <a:ext cx="8801072" cy="3863328"/>
          </a:xfrm>
        </p:spPr>
        <p:txBody>
          <a:bodyPr/>
          <a:lstStyle/>
          <a:p>
            <a:pPr>
              <a:buNone/>
            </a:pPr>
            <a:r>
              <a:rPr lang="es-MX" b="1" dirty="0" smtClean="0"/>
              <a:t>Alejandro </a:t>
            </a:r>
            <a:r>
              <a:rPr lang="es-MX" b="1" dirty="0" err="1" smtClean="0"/>
              <a:t>Takeda</a:t>
            </a:r>
            <a:endParaRPr lang="es-MX" b="1" dirty="0" smtClean="0"/>
          </a:p>
          <a:p>
            <a:pPr>
              <a:buNone/>
            </a:pPr>
            <a:endParaRPr lang="es-MX" sz="1200" b="1" dirty="0" smtClean="0"/>
          </a:p>
          <a:p>
            <a:pPr>
              <a:buNone/>
            </a:pPr>
            <a:r>
              <a:rPr lang="es-MX" sz="2600" i="1" dirty="0" smtClean="0"/>
              <a:t>"Modelado Matemático y </a:t>
            </a:r>
            <a:r>
              <a:rPr lang="es-MX" sz="2600" i="1" dirty="0" err="1" smtClean="0"/>
              <a:t>determinacion</a:t>
            </a:r>
            <a:r>
              <a:rPr lang="es-MX" sz="2600" i="1" dirty="0" smtClean="0"/>
              <a:t> del Rendimiento de Dos Prototipos de Colectores Planos de Diseño Innovador“</a:t>
            </a:r>
          </a:p>
          <a:p>
            <a:pPr>
              <a:buNone/>
            </a:pPr>
            <a:r>
              <a:rPr lang="es-MX" sz="2400" dirty="0" smtClean="0"/>
              <a:t>Dr. Ing. Christian NAVNTOFT/Magíster Jorge FOLLARI</a:t>
            </a:r>
          </a:p>
          <a:p>
            <a:pPr>
              <a:buNone/>
            </a:pPr>
            <a:r>
              <a:rPr lang="es-MX" sz="2400" dirty="0" smtClean="0"/>
              <a:t> </a:t>
            </a:r>
            <a:endParaRPr lang="es-MX" sz="1100" dirty="0" smtClean="0"/>
          </a:p>
          <a:p>
            <a:pPr>
              <a:buNone/>
            </a:pPr>
            <a:r>
              <a:rPr lang="es-MX" sz="2400" dirty="0" smtClean="0"/>
              <a:t>Central Dock Sud SA</a:t>
            </a:r>
          </a:p>
          <a:p>
            <a:pPr>
              <a:buNone/>
            </a:pPr>
            <a:endParaRPr lang="es-MX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65872"/>
            <a:ext cx="8801072" cy="3719312"/>
          </a:xfrm>
        </p:spPr>
        <p:txBody>
          <a:bodyPr/>
          <a:lstStyle/>
          <a:p>
            <a:pPr>
              <a:buNone/>
            </a:pPr>
            <a:endParaRPr lang="es-MX" sz="2400" dirty="0" smtClean="0"/>
          </a:p>
          <a:p>
            <a:pPr>
              <a:buNone/>
            </a:pPr>
            <a:r>
              <a:rPr lang="es-MX" b="1" dirty="0" smtClean="0"/>
              <a:t>Jeremías Martínez</a:t>
            </a:r>
          </a:p>
          <a:p>
            <a:pPr>
              <a:buNone/>
            </a:pPr>
            <a:endParaRPr lang="es-MX" sz="1100" b="1" dirty="0" smtClean="0"/>
          </a:p>
          <a:p>
            <a:pPr>
              <a:buNone/>
            </a:pPr>
            <a:r>
              <a:rPr lang="es-MX" sz="2600" i="1" dirty="0" smtClean="0"/>
              <a:t>"Modelado y Diseño de la ONU Concentrador solar parabólico de Cilíndrico-Mediana Temperatura“</a:t>
            </a:r>
          </a:p>
          <a:p>
            <a:pPr>
              <a:buNone/>
            </a:pPr>
            <a:r>
              <a:rPr lang="es-MX" sz="1800" dirty="0" err="1" smtClean="0"/>
              <a:t>Mg.</a:t>
            </a:r>
            <a:r>
              <a:rPr lang="es-MX" sz="1800" dirty="0" smtClean="0"/>
              <a:t> Jorge </a:t>
            </a:r>
            <a:r>
              <a:rPr lang="es-MX" sz="1800" dirty="0" err="1" smtClean="0"/>
              <a:t>Follari</a:t>
            </a:r>
            <a:r>
              <a:rPr lang="es-MX" sz="1800" dirty="0" smtClean="0"/>
              <a:t> (ONU San Luis) - </a:t>
            </a:r>
            <a:r>
              <a:rPr lang="es-MX" sz="1800" dirty="0" err="1" smtClean="0"/>
              <a:t>Mg.</a:t>
            </a:r>
            <a:r>
              <a:rPr lang="es-MX" sz="1800" dirty="0" smtClean="0"/>
              <a:t> Sandra Godoy (UTN, </a:t>
            </a:r>
            <a:r>
              <a:rPr lang="es-MX" sz="1800" dirty="0" err="1" smtClean="0"/>
              <a:t>FRRo</a:t>
            </a:r>
            <a:r>
              <a:rPr lang="es-MX" sz="1800" dirty="0" smtClean="0"/>
              <a:t>)</a:t>
            </a:r>
          </a:p>
          <a:p>
            <a:endParaRPr lang="es-AR" sz="1100" dirty="0" smtClean="0"/>
          </a:p>
          <a:p>
            <a:pPr>
              <a:buNone/>
            </a:pPr>
            <a:r>
              <a:rPr lang="es-MX" sz="2400" dirty="0" smtClean="0"/>
              <a:t> (UTN - Facultad Regional Rosario)</a:t>
            </a:r>
            <a:endParaRPr lang="es-AR" sz="2400" dirty="0" smtClean="0"/>
          </a:p>
          <a:p>
            <a:pPr>
              <a:buNone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3262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7768" y="1364708"/>
            <a:ext cx="8390736" cy="3648468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2400" dirty="0" smtClean="0"/>
          </a:p>
          <a:p>
            <a:pPr>
              <a:buNone/>
            </a:pPr>
            <a:r>
              <a:rPr lang="es-AR" dirty="0" err="1" smtClean="0"/>
              <a:t>Lucioli</a:t>
            </a:r>
            <a:r>
              <a:rPr lang="es-AR" dirty="0" smtClean="0"/>
              <a:t>, Mónica</a:t>
            </a:r>
          </a:p>
          <a:p>
            <a:pPr>
              <a:buNone/>
            </a:pPr>
            <a:endParaRPr lang="es-AR" sz="1100" dirty="0" smtClean="0"/>
          </a:p>
          <a:p>
            <a:pPr>
              <a:buNone/>
            </a:pPr>
            <a:r>
              <a:rPr lang="es-MX" sz="2600" i="1" dirty="0" smtClean="0"/>
              <a:t>“Medición, monitoreo y seguimiento de los parámetros </a:t>
            </a:r>
            <a:r>
              <a:rPr lang="es-MX" sz="2600" i="1" dirty="0" err="1" smtClean="0"/>
              <a:t>electricos</a:t>
            </a:r>
            <a:r>
              <a:rPr lang="es-MX" sz="2600" i="1" dirty="0" smtClean="0"/>
              <a:t> de una instalación fotovoltaica de 1kw conectada a red”</a:t>
            </a:r>
          </a:p>
          <a:p>
            <a:pPr>
              <a:buNone/>
            </a:pPr>
            <a:r>
              <a:rPr lang="es-MX" sz="1800" dirty="0" smtClean="0"/>
              <a:t>Dr.  </a:t>
            </a:r>
            <a:r>
              <a:rPr lang="es-MX" sz="1800" dirty="0" err="1" smtClean="0"/>
              <a:t>Anibal</a:t>
            </a:r>
            <a:r>
              <a:rPr lang="es-MX" sz="1800" dirty="0" smtClean="0"/>
              <a:t> PERELLÓ</a:t>
            </a:r>
          </a:p>
          <a:p>
            <a:endParaRPr lang="es-MX" sz="2400" dirty="0" smtClean="0"/>
          </a:p>
          <a:p>
            <a:pPr>
              <a:buNone/>
            </a:pPr>
            <a:r>
              <a:rPr lang="es-MX" sz="2400" dirty="0" smtClean="0"/>
              <a:t>Consultora</a:t>
            </a:r>
            <a:endParaRPr lang="es-AR" sz="2400" dirty="0" smtClean="0"/>
          </a:p>
          <a:p>
            <a:pPr>
              <a:buNone/>
            </a:pP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 descr="Resultado de imagen para noroeste argentino s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174" name="AutoShape 6" descr="Resultado de imagen para noroeste argentino s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178" name="Picture 10" descr="Resultado de imagen para vientos de la patagonia argent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9" y="1502422"/>
            <a:ext cx="3857651" cy="2712394"/>
          </a:xfrm>
          <a:prstGeom prst="rect">
            <a:avLst/>
          </a:prstGeom>
          <a:noFill/>
        </p:spPr>
      </p:pic>
      <p:pic>
        <p:nvPicPr>
          <p:cNvPr id="7176" name="Picture 8" descr="Resultado de imagen para noroeste argentino s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2422"/>
            <a:ext cx="3714776" cy="2712395"/>
          </a:xfrm>
          <a:prstGeom prst="rect">
            <a:avLst/>
          </a:prstGeom>
          <a:noFill/>
        </p:spPr>
      </p:pic>
      <p:pic>
        <p:nvPicPr>
          <p:cNvPr id="7180" name="Picture 12" descr="Resultado de imagen para bioma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211368"/>
            <a:ext cx="4351195" cy="2323324"/>
          </a:xfrm>
          <a:prstGeom prst="rect">
            <a:avLst/>
          </a:prstGeom>
          <a:noFill/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1274199" y="29358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AR" dirty="0" smtClean="0">
                <a:solidFill>
                  <a:schemeClr val="tx1"/>
                </a:solidFill>
              </a:rPr>
              <a:t>Argentina</a:t>
            </a:r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2272" y="1868764"/>
            <a:ext cx="8282216" cy="33604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 smtClean="0"/>
              <a:t>Sebastián F. Méndez</a:t>
            </a:r>
          </a:p>
          <a:p>
            <a:pPr>
              <a:buNone/>
            </a:pPr>
            <a:endParaRPr lang="es-MX" sz="1200" dirty="0" smtClean="0"/>
          </a:p>
          <a:p>
            <a:pPr>
              <a:buNone/>
            </a:pPr>
            <a:r>
              <a:rPr lang="es-MX" sz="2600" i="1" dirty="0" smtClean="0"/>
              <a:t> "Cálculo de Parámetros de Celdas Solares en la producción“</a:t>
            </a:r>
          </a:p>
          <a:p>
            <a:pPr>
              <a:buNone/>
            </a:pPr>
            <a:r>
              <a:rPr lang="es-MX" sz="2000" dirty="0" smtClean="0"/>
              <a:t>Dra. Carmen </a:t>
            </a:r>
            <a:r>
              <a:rPr lang="es-MX" sz="2000" dirty="0" err="1" smtClean="0"/>
              <a:t>Ikaran</a:t>
            </a:r>
            <a:r>
              <a:rPr lang="es-MX" sz="2000" dirty="0" smtClean="0"/>
              <a:t> </a:t>
            </a:r>
            <a:r>
              <a:rPr lang="es-MX" sz="2000" dirty="0" err="1" smtClean="0"/>
              <a:t>Salegi</a:t>
            </a:r>
            <a:r>
              <a:rPr lang="es-MX" sz="2000" dirty="0" smtClean="0"/>
              <a:t> (TIM, </a:t>
            </a:r>
            <a:r>
              <a:rPr lang="es-MX" sz="2000" dirty="0" err="1" smtClean="0"/>
              <a:t>Univ</a:t>
            </a:r>
            <a:r>
              <a:rPr lang="es-MX" sz="2000" dirty="0" smtClean="0"/>
              <a:t> del País Vasco) – Dr. Julio </a:t>
            </a:r>
            <a:r>
              <a:rPr lang="es-MX" sz="2000" dirty="0" err="1" smtClean="0"/>
              <a:t>Bragagnolo</a:t>
            </a:r>
            <a:r>
              <a:rPr lang="es-MX" sz="2000" dirty="0" smtClean="0"/>
              <a:t> (UTN)</a:t>
            </a:r>
          </a:p>
          <a:p>
            <a:pPr>
              <a:buNone/>
            </a:pPr>
            <a:endParaRPr lang="es-MX" sz="1200" dirty="0" smtClean="0"/>
          </a:p>
          <a:p>
            <a:pPr>
              <a:buNone/>
            </a:pPr>
            <a:r>
              <a:rPr lang="es-MX" sz="2400" dirty="0" smtClean="0"/>
              <a:t>Siemens </a:t>
            </a:r>
            <a:r>
              <a:rPr lang="es-MX" sz="2400" dirty="0" err="1" smtClean="0"/>
              <a:t>Healthcare</a:t>
            </a:r>
            <a:r>
              <a:rPr lang="es-MX" sz="2400" dirty="0" smtClean="0"/>
              <a:t>, </a:t>
            </a:r>
            <a:r>
              <a:rPr lang="es-MX" sz="2400" dirty="0" err="1" smtClean="0"/>
              <a:t>Pixsun</a:t>
            </a:r>
            <a:endParaRPr lang="es-MX" sz="2400" dirty="0" smtClean="0"/>
          </a:p>
          <a:p>
            <a:pPr>
              <a:buNone/>
            </a:pPr>
            <a:endParaRPr lang="es-MX" sz="2400" dirty="0" smtClean="0"/>
          </a:p>
          <a:p>
            <a:pPr>
              <a:buNone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4395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4888" y="1628800"/>
            <a:ext cx="8229600" cy="3773016"/>
          </a:xfrm>
        </p:spPr>
        <p:txBody>
          <a:bodyPr/>
          <a:lstStyle/>
          <a:p>
            <a:pPr marL="137160" indent="0">
              <a:buNone/>
            </a:pPr>
            <a:r>
              <a:rPr lang="es-ES" b="1" dirty="0" smtClean="0"/>
              <a:t>Cristian Wallace</a:t>
            </a:r>
          </a:p>
          <a:p>
            <a:pPr marL="137160" indent="0">
              <a:buNone/>
            </a:pPr>
            <a:r>
              <a:rPr lang="es-ES" i="1" dirty="0" smtClean="0"/>
              <a:t>“Determinación de inclinaciones y orientaciones optimas de instalaciones solares térmicas y fotovoltaicas”</a:t>
            </a:r>
          </a:p>
          <a:p>
            <a:pPr marL="137160" indent="0">
              <a:buNone/>
            </a:pPr>
            <a:r>
              <a:rPr lang="es-ES" sz="2000" dirty="0" smtClean="0"/>
              <a:t>Dr. Christian </a:t>
            </a:r>
            <a:r>
              <a:rPr lang="es-ES" sz="2000" dirty="0" err="1" smtClean="0"/>
              <a:t>Navntoft</a:t>
            </a:r>
            <a:endParaRPr lang="es-ES" sz="2000" dirty="0" smtClean="0"/>
          </a:p>
          <a:p>
            <a:endParaRPr lang="es-ES" dirty="0"/>
          </a:p>
          <a:p>
            <a:pPr marL="137160" indent="0">
              <a:buNone/>
            </a:pPr>
            <a:r>
              <a:rPr lang="es-ES" sz="2400" dirty="0" err="1" smtClean="0"/>
              <a:t>Enersol</a:t>
            </a:r>
            <a:r>
              <a:rPr lang="es-ES" sz="2400" dirty="0" smtClean="0"/>
              <a:t>-UTN (Docente - investigador)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844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2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b="1" dirty="0" smtClean="0"/>
              <a:t>Andrés </a:t>
            </a:r>
            <a:r>
              <a:rPr lang="es-AR" b="1" dirty="0" err="1" smtClean="0"/>
              <a:t>Villarrazo</a:t>
            </a:r>
            <a:r>
              <a:rPr lang="es-AR" b="1" dirty="0" smtClean="0"/>
              <a:t> </a:t>
            </a:r>
          </a:p>
          <a:p>
            <a:pPr>
              <a:buNone/>
            </a:pPr>
            <a:r>
              <a:rPr lang="es-MX" i="1" dirty="0" smtClean="0"/>
              <a:t>“Gasificación solar de </a:t>
            </a:r>
            <a:r>
              <a:rPr lang="es-MX" i="1" dirty="0" err="1" smtClean="0"/>
              <a:t>materales</a:t>
            </a:r>
            <a:r>
              <a:rPr lang="es-MX" i="1" dirty="0" smtClean="0"/>
              <a:t> carbonosos en la Argentina: Oportunidades y necesidades”</a:t>
            </a:r>
            <a:endParaRPr lang="es-AR" i="1" dirty="0" smtClean="0"/>
          </a:p>
          <a:p>
            <a:pPr>
              <a:buNone/>
            </a:pPr>
            <a:r>
              <a:rPr lang="es-MX" sz="2000" b="1" dirty="0" smtClean="0"/>
              <a:t>Dr. </a:t>
            </a:r>
            <a:r>
              <a:rPr lang="es-MX" sz="2000" b="1" dirty="0" err="1" smtClean="0"/>
              <a:t>Navntoft</a:t>
            </a:r>
            <a:r>
              <a:rPr lang="es-MX" sz="2000" b="1" dirty="0" smtClean="0"/>
              <a:t>/Arq. </a:t>
            </a:r>
            <a:r>
              <a:rPr lang="es-MX" sz="2000" b="1" dirty="0" err="1" smtClean="0"/>
              <a:t>Fabian</a:t>
            </a:r>
            <a:r>
              <a:rPr lang="es-MX" sz="2000" b="1" dirty="0" smtClean="0"/>
              <a:t> Garreta</a:t>
            </a:r>
          </a:p>
          <a:p>
            <a:pPr>
              <a:buNone/>
            </a:pPr>
            <a:endParaRPr lang="es-MX" b="1" dirty="0" smtClean="0"/>
          </a:p>
          <a:p>
            <a:pPr>
              <a:buNone/>
            </a:pPr>
            <a:endParaRPr lang="es-MX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1224136"/>
            <a:ext cx="8229600" cy="43651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MX" b="1" dirty="0" smtClean="0"/>
          </a:p>
          <a:p>
            <a:pPr>
              <a:buNone/>
            </a:pPr>
            <a:r>
              <a:rPr lang="es-MX" b="1" dirty="0" smtClean="0"/>
              <a:t>Alejandro </a:t>
            </a:r>
            <a:r>
              <a:rPr lang="es-MX" b="1" dirty="0" err="1" smtClean="0"/>
              <a:t>Haim</a:t>
            </a:r>
            <a:endParaRPr lang="es-MX" b="1" dirty="0" smtClean="0"/>
          </a:p>
          <a:p>
            <a:pPr>
              <a:buNone/>
            </a:pPr>
            <a:endParaRPr lang="es-AR" sz="1200" dirty="0" smtClean="0"/>
          </a:p>
          <a:p>
            <a:pPr>
              <a:buNone/>
            </a:pPr>
            <a:r>
              <a:rPr lang="es-MX" i="1" dirty="0" smtClean="0"/>
              <a:t> "Estudio de factibilidad Técnica y Económica Para La Instalación De Una central Termoeléctrica de Energía Solar Concentrada De Torre en la Argentina“</a:t>
            </a:r>
          </a:p>
          <a:p>
            <a:pPr>
              <a:buNone/>
            </a:pPr>
            <a:r>
              <a:rPr lang="es-MX" sz="2000" dirty="0" smtClean="0"/>
              <a:t>Dr. Juan </a:t>
            </a:r>
            <a:r>
              <a:rPr lang="es-MX" sz="2000" dirty="0" err="1" smtClean="0"/>
              <a:t>Burgaleta</a:t>
            </a:r>
            <a:r>
              <a:rPr lang="es-MX" sz="2000" dirty="0" smtClean="0"/>
              <a:t> Ordóñez (</a:t>
            </a:r>
            <a:r>
              <a:rPr lang="es-MX" sz="2000" dirty="0" err="1" smtClean="0"/>
              <a:t>Torresol</a:t>
            </a:r>
            <a:r>
              <a:rPr lang="es-MX" sz="2000" dirty="0" smtClean="0"/>
              <a:t> </a:t>
            </a:r>
            <a:r>
              <a:rPr lang="es-MX" sz="2000" dirty="0" err="1" smtClean="0"/>
              <a:t>Energy</a:t>
            </a:r>
            <a:r>
              <a:rPr lang="es-MX" sz="2000" dirty="0" smtClean="0"/>
              <a:t> SA- Grupo SENER, España) - Juan Jimeno Cuestas (TIM - Un País Vasco, España).</a:t>
            </a:r>
          </a:p>
          <a:p>
            <a:endParaRPr lang="es-MX" sz="1200" dirty="0" smtClean="0"/>
          </a:p>
          <a:p>
            <a:pPr>
              <a:buNone/>
            </a:pPr>
            <a:r>
              <a:rPr lang="es-MX" sz="2400" dirty="0" smtClean="0"/>
              <a:t>UTN - FRBA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3193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19572" y="2132856"/>
            <a:ext cx="76328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TESIS DE MAESTRIA</a:t>
            </a:r>
          </a:p>
          <a:p>
            <a:pPr algn="ctr"/>
            <a:endParaRPr lang="en-US" sz="3200" dirty="0"/>
          </a:p>
          <a:p>
            <a:pPr algn="ctr"/>
            <a:r>
              <a:rPr lang="es-ES" sz="3200" b="1" dirty="0"/>
              <a:t>ESTUDIO PARA DEFINIR ÁREAS GEOGRÁFICAS ADECUADAS PARA LA IMPLEMENTACIÓN DE PLANTAS SOLARES TERMOELÉCTRICAS DE ¨TORRE¨ EN LA ARGENTINA</a:t>
            </a:r>
            <a:endParaRPr lang="es-AR" sz="3200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97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le\Fotos\España 2011\Gemasolar\DC-19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144000" cy="60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47864" y="6517580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Torresol</a:t>
            </a:r>
            <a:r>
              <a:rPr lang="en-US" dirty="0" smtClean="0"/>
              <a:t> Energy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2809339" y="179348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GEMASOLAR: 17MWe, 320 Ha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12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991536" y="5661248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Torresol</a:t>
            </a:r>
            <a:r>
              <a:rPr lang="en-US" dirty="0" smtClean="0"/>
              <a:t> Energy</a:t>
            </a:r>
            <a:endParaRPr lang="es-AR" dirty="0"/>
          </a:p>
        </p:txBody>
      </p:sp>
      <p:pic>
        <p:nvPicPr>
          <p:cNvPr id="3075" name="Picture 3" descr="D:\Ale\Fotos\España 2011\Gemasolar\Gemasolar aereal vie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0" y="271996"/>
            <a:ext cx="5256584" cy="35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Ale\Fotos\España 2011\Gemasolar\Gemasolar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555083"/>
            <a:ext cx="3174804" cy="386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Ale\Fotos\España 2011\Gemasolar\Heliostat fiel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40" y="3857580"/>
            <a:ext cx="5107904" cy="287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8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47864" y="6517580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Torresol</a:t>
            </a:r>
            <a:r>
              <a:rPr lang="en-US" dirty="0" smtClean="0"/>
              <a:t> Energy</a:t>
            </a:r>
            <a:endParaRPr lang="es-AR" dirty="0"/>
          </a:p>
        </p:txBody>
      </p:sp>
      <p:pic>
        <p:nvPicPr>
          <p:cNvPr id="3074" name="Picture 2" descr="D:\Ale\Fotos\España 2011\Gemasolar\DSC094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5850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0"/>
            <a:ext cx="72362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r>
              <a:rPr lang="en-US" sz="4000" b="1" dirty="0" smtClean="0"/>
              <a:t>UTN.</a:t>
            </a:r>
            <a:r>
              <a:rPr lang="en-US" sz="4000" b="1" dirty="0" smtClean="0">
                <a:solidFill>
                  <a:srgbClr val="FF0000"/>
                </a:solidFill>
              </a:rPr>
              <a:t>BA</a:t>
            </a:r>
            <a:r>
              <a:rPr lang="en-US" sz="4000" b="1" dirty="0" smtClean="0"/>
              <a:t> </a:t>
            </a:r>
            <a:r>
              <a:rPr lang="en-US" sz="4000" b="1" dirty="0" err="1" smtClean="0">
                <a:solidFill>
                  <a:srgbClr val="92D050"/>
                </a:solidFill>
              </a:rPr>
              <a:t>Energías</a:t>
            </a:r>
            <a:r>
              <a:rPr lang="en-US" sz="4000" b="1" dirty="0" smtClean="0">
                <a:solidFill>
                  <a:srgbClr val="92D050"/>
                </a:solidFill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</a:rPr>
              <a:t>Renovables</a:t>
            </a:r>
            <a:endParaRPr lang="es-AR" sz="4000" b="1" dirty="0" smtClean="0">
              <a:solidFill>
                <a:srgbClr val="92D050"/>
              </a:solidFill>
            </a:endParaRPr>
          </a:p>
          <a:p>
            <a:endParaRPr lang="en-US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1960" y="1238181"/>
            <a:ext cx="9322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CATEDRA DE ENERGÍAS RENOVABLES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INGENIERIA CIVIL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INGENIERIA MECANICA</a:t>
            </a:r>
          </a:p>
          <a:p>
            <a:endParaRPr lang="en-US" sz="2800" dirty="0"/>
          </a:p>
          <a:p>
            <a:r>
              <a:rPr lang="en-US" sz="2800" dirty="0" smtClean="0"/>
              <a:t>CATEDRA DE  FUENTES NO CONVENICONALES DE ENERGÍA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INGENIERIA ELECTRICA</a:t>
            </a:r>
            <a:endParaRPr lang="es-AR" sz="2800" dirty="0"/>
          </a:p>
        </p:txBody>
      </p:sp>
      <p:pic>
        <p:nvPicPr>
          <p:cNvPr id="6" name="Picture 2" descr="D:\U.T.N\Electiva Energias Renovables\Fotos\1409782873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39" y="3645024"/>
            <a:ext cx="4296661" cy="322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0"/>
            <a:ext cx="72362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r>
              <a:rPr lang="en-US" sz="4000" b="1" dirty="0" smtClean="0"/>
              <a:t>UTN.</a:t>
            </a:r>
            <a:r>
              <a:rPr lang="en-US" sz="4000" b="1" dirty="0" smtClean="0">
                <a:solidFill>
                  <a:srgbClr val="FF0000"/>
                </a:solidFill>
              </a:rPr>
              <a:t>BA</a:t>
            </a:r>
            <a:r>
              <a:rPr lang="en-US" sz="4000" b="1" dirty="0" smtClean="0">
                <a:solidFill>
                  <a:srgbClr val="92D050"/>
                </a:solidFill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</a:rPr>
              <a:t>Energías</a:t>
            </a:r>
            <a:r>
              <a:rPr lang="en-US" sz="4000" b="1" dirty="0" smtClean="0">
                <a:solidFill>
                  <a:srgbClr val="92D050"/>
                </a:solidFill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</a:rPr>
              <a:t>Renovables</a:t>
            </a:r>
            <a:endParaRPr lang="es-AR" sz="4000" b="1" dirty="0" smtClean="0">
              <a:solidFill>
                <a:srgbClr val="92D050"/>
              </a:solidFill>
            </a:endParaRPr>
          </a:p>
          <a:p>
            <a:endParaRPr lang="en-US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1619672" y="1268760"/>
            <a:ext cx="5466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Proyecto</a:t>
            </a:r>
            <a:r>
              <a:rPr lang="en-US" sz="3600" dirty="0" smtClean="0"/>
              <a:t> I+D: Biodigestor</a:t>
            </a:r>
            <a:endParaRPr lang="es-AR" sz="3600" dirty="0"/>
          </a:p>
        </p:txBody>
      </p:sp>
      <p:sp>
        <p:nvSpPr>
          <p:cNvPr id="5" name="AutoShape 2" descr="blob:https://web.whatsapp.com/245ff202-5319-4a88-a39e-e21f3c646a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4" y="2060848"/>
            <a:ext cx="812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7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4800" dirty="0" err="1">
                <a:solidFill>
                  <a:srgbClr val="E0F17D"/>
                </a:solidFill>
              </a:rPr>
              <a:t>Energias</a:t>
            </a:r>
            <a:r>
              <a:rPr lang="es-AR" sz="4800" dirty="0">
                <a:solidFill>
                  <a:srgbClr val="E0F17D"/>
                </a:solidFill>
              </a:rPr>
              <a:t> Renovables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5496" y="1908121"/>
            <a:ext cx="6879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s-AR" sz="3200" b="1" dirty="0">
                <a:solidFill>
                  <a:srgbClr val="E0F17D"/>
                </a:solidFill>
                <a:sym typeface="Wingdings 2"/>
              </a:rPr>
              <a:t></a:t>
            </a:r>
            <a:r>
              <a:rPr lang="es-AR" sz="3200" b="1" dirty="0">
                <a:solidFill>
                  <a:schemeClr val="accent1">
                    <a:lumMod val="40000"/>
                    <a:lumOff val="60000"/>
                  </a:schemeClr>
                </a:solidFill>
                <a:sym typeface="Wingdings 2"/>
              </a:rPr>
              <a:t> </a:t>
            </a:r>
            <a:r>
              <a:rPr lang="es-MX" sz="3200" b="1" dirty="0" smtClean="0">
                <a:solidFill>
                  <a:schemeClr val="tx1">
                    <a:lumMod val="95000"/>
                  </a:schemeClr>
                </a:solidFill>
                <a:sym typeface="Wingdings 2"/>
              </a:rPr>
              <a:t>Fundamental </a:t>
            </a:r>
            <a:r>
              <a:rPr lang="es-MX" sz="3200" b="1" dirty="0">
                <a:solidFill>
                  <a:schemeClr val="tx1">
                    <a:lumMod val="95000"/>
                  </a:schemeClr>
                </a:solidFill>
                <a:sym typeface="Wingdings 2"/>
              </a:rPr>
              <a:t>para el crecimiento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4336" y="2700209"/>
            <a:ext cx="7528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s-AR" sz="3200" b="1" dirty="0">
                <a:solidFill>
                  <a:srgbClr val="E0F17D"/>
                </a:solidFill>
                <a:sym typeface="Wingdings 2"/>
              </a:rPr>
              <a:t></a:t>
            </a:r>
            <a:r>
              <a:rPr lang="es-AR" sz="3200" b="1" dirty="0">
                <a:solidFill>
                  <a:schemeClr val="accent1">
                    <a:lumMod val="40000"/>
                    <a:lumOff val="60000"/>
                  </a:schemeClr>
                </a:solidFill>
                <a:sym typeface="Wingdings 2"/>
              </a:rPr>
              <a:t> </a:t>
            </a:r>
            <a:r>
              <a:rPr lang="es-MX" sz="3200" b="1" dirty="0" smtClean="0">
                <a:solidFill>
                  <a:schemeClr val="tx1">
                    <a:lumMod val="95000"/>
                  </a:schemeClr>
                </a:solidFill>
                <a:sym typeface="Wingdings 2"/>
              </a:rPr>
              <a:t>Industria </a:t>
            </a:r>
            <a:r>
              <a:rPr lang="es-MX" sz="3200" b="1" dirty="0">
                <a:solidFill>
                  <a:schemeClr val="tx1">
                    <a:lumMod val="95000"/>
                  </a:schemeClr>
                </a:solidFill>
                <a:sym typeface="Wingdings 2"/>
              </a:rPr>
              <a:t>emergente en la Argentina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154129" y="3619872"/>
            <a:ext cx="8522327" cy="2554545"/>
            <a:chOff x="154129" y="3619872"/>
            <a:chExt cx="9170399" cy="2554545"/>
          </a:xfrm>
        </p:grpSpPr>
        <p:sp>
          <p:nvSpPr>
            <p:cNvPr id="6" name="5 Rectángulo"/>
            <p:cNvSpPr/>
            <p:nvPr/>
          </p:nvSpPr>
          <p:spPr>
            <a:xfrm>
              <a:off x="611560" y="3619872"/>
              <a:ext cx="871296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3200" b="1" dirty="0" smtClean="0">
                  <a:solidFill>
                    <a:schemeClr val="tx1">
                      <a:lumMod val="95000"/>
                    </a:schemeClr>
                  </a:solidFill>
                  <a:sym typeface="Wingdings 2"/>
                </a:rPr>
                <a:t>La </a:t>
              </a:r>
              <a:r>
                <a:rPr lang="es-MX" sz="3200" b="1" dirty="0">
                  <a:solidFill>
                    <a:schemeClr val="tx1">
                      <a:lumMod val="95000"/>
                    </a:schemeClr>
                  </a:solidFill>
                  <a:sym typeface="Wingdings 2"/>
                </a:rPr>
                <a:t>Argentina tiene como política de estado </a:t>
              </a:r>
              <a:r>
                <a:rPr lang="es-MX" sz="3200" b="1" dirty="0" smtClean="0">
                  <a:solidFill>
                    <a:schemeClr val="tx1">
                      <a:lumMod val="95000"/>
                    </a:schemeClr>
                  </a:solidFill>
                  <a:sym typeface="Wingdings 2"/>
                </a:rPr>
                <a:t> el </a:t>
              </a:r>
              <a:r>
                <a:rPr lang="es-MX" sz="3200" b="1" dirty="0">
                  <a:solidFill>
                    <a:schemeClr val="tx1">
                      <a:lumMod val="95000"/>
                    </a:schemeClr>
                  </a:solidFill>
                  <a:sym typeface="Wingdings 2"/>
                </a:rPr>
                <a:t>desarrollo de una matriz energética diversificada con fuentes de Energías Renovables, apoyada por leyes que promueven y marcan objetivos a alcanzar</a:t>
              </a:r>
              <a:endParaRPr lang="es-ES" sz="32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54129" y="3645024"/>
              <a:ext cx="6014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r>
                <a:rPr lang="es-AR" sz="3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sym typeface="Wingdings 2"/>
                </a:rPr>
                <a:t> </a:t>
              </a:r>
              <a:endParaRPr lang="es-E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0"/>
            <a:ext cx="72362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r>
              <a:rPr lang="en-US" sz="4000" b="1" dirty="0" smtClean="0"/>
              <a:t>UTN.</a:t>
            </a:r>
            <a:r>
              <a:rPr lang="en-US" sz="4000" b="1" dirty="0" smtClean="0">
                <a:solidFill>
                  <a:srgbClr val="FF0000"/>
                </a:solidFill>
              </a:rPr>
              <a:t>BA</a:t>
            </a:r>
            <a:r>
              <a:rPr lang="en-US" sz="4000" b="1" dirty="0" smtClean="0">
                <a:solidFill>
                  <a:srgbClr val="92D050"/>
                </a:solidFill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</a:rPr>
              <a:t>Energías</a:t>
            </a:r>
            <a:r>
              <a:rPr lang="en-US" sz="4000" b="1" dirty="0" smtClean="0">
                <a:solidFill>
                  <a:srgbClr val="92D050"/>
                </a:solidFill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</a:rPr>
              <a:t>Renovables</a:t>
            </a:r>
            <a:endParaRPr lang="es-AR" sz="4000" b="1" dirty="0" smtClean="0">
              <a:solidFill>
                <a:srgbClr val="92D050"/>
              </a:solidFill>
            </a:endParaRPr>
          </a:p>
          <a:p>
            <a:endParaRPr lang="en-US" dirty="0" smtClean="0"/>
          </a:p>
        </p:txBody>
      </p:sp>
      <p:pic>
        <p:nvPicPr>
          <p:cNvPr id="6146" name="Picture 2" descr="https://dyn.web.whatsapp.com/pp?t=l&amp;u=5491158176979-1460054407%40g.us&amp;i=1472089541&amp;e=https%3A%2F%2Fpps.whatsapp.net%2Fv%2Ft61.11540-24%2F16489404_1425099577531757_1085981248137986048_n.jpg%3Foe%3D59CE5438%26oh%3D1ec8cdecb35edef760c15d9bac4295f7&amp;ref=1%40uQWY2K7Io2vMD9yhR8%2FSlXbMqQCguWgqHYkAMaAtdJc%2B2y9KgQsLO61Z&amp;tok=1%40OJeoO6OMp5LieFJ5ILyPqu2wDkzw9PMhgQT9pupTWtU90MfVec82XpGj97tuYmy8KLVmCgt44hljBA%3D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77328"/>
            <a:ext cx="4488433" cy="44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.T.N\LESES\Fotos\leses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76" y="1482264"/>
            <a:ext cx="4194671" cy="419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0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0"/>
            <a:ext cx="72362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r>
              <a:rPr lang="en-US" sz="4000" b="1" dirty="0" smtClean="0"/>
              <a:t>UTN.</a:t>
            </a:r>
            <a:r>
              <a:rPr lang="en-US" sz="4000" b="1" dirty="0" smtClean="0">
                <a:solidFill>
                  <a:srgbClr val="FF0000"/>
                </a:solidFill>
              </a:rPr>
              <a:t>BA</a:t>
            </a:r>
            <a:r>
              <a:rPr lang="en-US" sz="4000" b="1" dirty="0" smtClean="0">
                <a:solidFill>
                  <a:srgbClr val="92D050"/>
                </a:solidFill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</a:rPr>
              <a:t>Energías</a:t>
            </a:r>
            <a:r>
              <a:rPr lang="en-US" sz="4000" b="1" dirty="0" smtClean="0">
                <a:solidFill>
                  <a:srgbClr val="92D050"/>
                </a:solidFill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</a:rPr>
              <a:t>Renovables</a:t>
            </a:r>
            <a:endParaRPr lang="es-AR" sz="4000" b="1" dirty="0" smtClean="0">
              <a:solidFill>
                <a:srgbClr val="92D050"/>
              </a:solidFill>
            </a:endParaRPr>
          </a:p>
          <a:p>
            <a:endParaRPr lang="en-US" dirty="0" smtClean="0"/>
          </a:p>
        </p:txBody>
      </p:sp>
      <p:pic>
        <p:nvPicPr>
          <p:cNvPr id="11266" name="Picture 2" descr="D:\U.T.N\I + D; GRUPO UNDI MOTRIZ\Fotos, esquemas, diarios, etc\undi offsho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32" y="1772816"/>
            <a:ext cx="5750545" cy="379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U.T.N\I + D; GRUPO UNDI MOTRIZ\Logo Undimotriz\I + D + i  Logo Undimotr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35" y="2214213"/>
            <a:ext cx="2913112" cy="29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14562"/>
            <a:ext cx="8435280" cy="22945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8000" dirty="0" smtClean="0">
                <a:solidFill>
                  <a:srgbClr val="E0F17D"/>
                </a:solidFill>
              </a:rPr>
              <a:t>Trabajos en Desarrollo</a:t>
            </a:r>
            <a:endParaRPr lang="es-AR" sz="8000" dirty="0">
              <a:solidFill>
                <a:srgbClr val="E0F1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1360" y="764704"/>
            <a:ext cx="8769152" cy="5112568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pPr marL="137160" indent="0">
              <a:buNone/>
            </a:pPr>
            <a:r>
              <a:rPr lang="es-AR" b="1" dirty="0" err="1" smtClean="0"/>
              <a:t>Morrone</a:t>
            </a:r>
            <a:r>
              <a:rPr lang="es-AR" b="1" dirty="0" smtClean="0"/>
              <a:t>, Maximiliano Pedro</a:t>
            </a:r>
          </a:p>
          <a:p>
            <a:pPr marL="137160" indent="0">
              <a:buNone/>
            </a:pPr>
            <a:r>
              <a:rPr lang="es-AR" i="1" dirty="0" smtClean="0"/>
              <a:t>“Energía solar térmica: Potencial de aprovechamiento y Estrategia de Desarrollo Nacional”</a:t>
            </a:r>
          </a:p>
          <a:p>
            <a:pPr marL="137160" indent="0">
              <a:buNone/>
            </a:pPr>
            <a:r>
              <a:rPr lang="es-AR" sz="2000" dirty="0" smtClean="0"/>
              <a:t>Dr. Christian </a:t>
            </a:r>
            <a:r>
              <a:rPr lang="es-AR" sz="2000" dirty="0" err="1" smtClean="0"/>
              <a:t>Navntoft</a:t>
            </a:r>
            <a:r>
              <a:rPr lang="es-AR" sz="2000" dirty="0" smtClean="0"/>
              <a:t>- </a:t>
            </a:r>
            <a:r>
              <a:rPr lang="es-AR" sz="2000" dirty="0" err="1" smtClean="0"/>
              <a:t>Arq</a:t>
            </a:r>
            <a:r>
              <a:rPr lang="es-AR" sz="2000" dirty="0" smtClean="0"/>
              <a:t> </a:t>
            </a:r>
            <a:r>
              <a:rPr lang="es-AR" sz="2000" dirty="0" err="1" smtClean="0"/>
              <a:t>Fabian</a:t>
            </a:r>
            <a:r>
              <a:rPr lang="es-AR" sz="2000" dirty="0" smtClean="0"/>
              <a:t> Garreta</a:t>
            </a:r>
          </a:p>
          <a:p>
            <a:pPr marL="137160" indent="0">
              <a:buNone/>
            </a:pPr>
            <a:endParaRPr lang="es-AR" sz="2000" dirty="0"/>
          </a:p>
          <a:p>
            <a:pPr marL="137160" indent="0">
              <a:buNone/>
            </a:pPr>
            <a:r>
              <a:rPr lang="es-AR" b="1" dirty="0" err="1"/>
              <a:t>Balbastro</a:t>
            </a:r>
            <a:r>
              <a:rPr lang="es-AR" b="1" dirty="0"/>
              <a:t>, Diego</a:t>
            </a:r>
          </a:p>
          <a:p>
            <a:pPr marL="137160" indent="0">
              <a:buNone/>
            </a:pPr>
            <a:r>
              <a:rPr lang="es-ES" i="1" dirty="0" smtClean="0"/>
              <a:t>“Simulación computacional de paneles solares térmicos y fotovoltaicos en el litoral Argentino”</a:t>
            </a:r>
            <a:endParaRPr lang="es-ES" i="1" dirty="0"/>
          </a:p>
          <a:p>
            <a:pPr marL="137160" indent="0">
              <a:buNone/>
            </a:pPr>
            <a:r>
              <a:rPr lang="es-AR" sz="2000" dirty="0" err="1"/>
              <a:t>Dr</a:t>
            </a:r>
            <a:r>
              <a:rPr lang="es-AR" sz="2000" dirty="0"/>
              <a:t> </a:t>
            </a:r>
            <a:r>
              <a:rPr lang="es-AR" sz="2000" dirty="0" err="1" smtClean="0"/>
              <a:t>Fachinotti</a:t>
            </a:r>
            <a:endParaRPr lang="es-AR" sz="2000" dirty="0" smtClean="0"/>
          </a:p>
          <a:p>
            <a:pPr marL="137160" indent="0">
              <a:buNone/>
            </a:pPr>
            <a:endParaRPr lang="es-AR" sz="2000" dirty="0"/>
          </a:p>
          <a:p>
            <a:pPr marL="137160" indent="0">
              <a:buNone/>
            </a:pP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s-ES" b="1" dirty="0"/>
              <a:t>Landa, </a:t>
            </a:r>
            <a:r>
              <a:rPr lang="es-ES" b="1" dirty="0" smtClean="0"/>
              <a:t>José</a:t>
            </a:r>
            <a:endParaRPr lang="es-ES" b="1" dirty="0"/>
          </a:p>
          <a:p>
            <a:pPr marL="137160" indent="0">
              <a:buNone/>
            </a:pPr>
            <a:r>
              <a:rPr lang="es-ES" i="1" dirty="0" smtClean="0"/>
              <a:t>“Casa autosustentable”</a:t>
            </a:r>
          </a:p>
          <a:p>
            <a:pPr marL="137160" indent="0">
              <a:buNone/>
            </a:pPr>
            <a:r>
              <a:rPr lang="es-ES" sz="2000" dirty="0" smtClean="0"/>
              <a:t>Dr</a:t>
            </a:r>
            <a:r>
              <a:rPr lang="es-ES" sz="2000" dirty="0"/>
              <a:t>. Aldo </a:t>
            </a:r>
            <a:r>
              <a:rPr lang="es-ES" sz="2000" dirty="0" err="1" smtClean="0"/>
              <a:t>Steinfeld</a:t>
            </a:r>
            <a:endParaRPr lang="es-ES" sz="2000" dirty="0" smtClean="0"/>
          </a:p>
          <a:p>
            <a:endParaRPr lang="es-ES" dirty="0"/>
          </a:p>
          <a:p>
            <a:pPr marL="137160" indent="0">
              <a:buNone/>
            </a:pPr>
            <a:r>
              <a:rPr lang="es-ES" b="1" dirty="0"/>
              <a:t>Palacios, Jorge</a:t>
            </a:r>
          </a:p>
          <a:p>
            <a:pPr marL="137160" indent="0">
              <a:buNone/>
            </a:pPr>
            <a:r>
              <a:rPr lang="es-ES" i="1" dirty="0" smtClean="0"/>
              <a:t>“Radiación </a:t>
            </a:r>
            <a:r>
              <a:rPr lang="es-ES" i="1" dirty="0"/>
              <a:t>solar en Rosario: </a:t>
            </a:r>
            <a:r>
              <a:rPr lang="es-ES" i="1" dirty="0" smtClean="0"/>
              <a:t>Métodos matemáticos </a:t>
            </a:r>
            <a:r>
              <a:rPr lang="es-ES" i="1" dirty="0"/>
              <a:t>de </a:t>
            </a:r>
            <a:r>
              <a:rPr lang="es-ES" i="1" dirty="0" smtClean="0"/>
              <a:t>estimación </a:t>
            </a:r>
            <a:r>
              <a:rPr lang="es-ES" i="1" dirty="0"/>
              <a:t>de </a:t>
            </a:r>
            <a:r>
              <a:rPr lang="es-ES" i="1" dirty="0" smtClean="0"/>
              <a:t>radiación </a:t>
            </a:r>
            <a:r>
              <a:rPr lang="es-ES" i="1" dirty="0"/>
              <a:t>solar y su </a:t>
            </a:r>
            <a:r>
              <a:rPr lang="es-ES" i="1" dirty="0" smtClean="0"/>
              <a:t>correlación </a:t>
            </a:r>
            <a:r>
              <a:rPr lang="es-ES" i="1" dirty="0"/>
              <a:t>con gases de efecto </a:t>
            </a:r>
            <a:r>
              <a:rPr lang="es-ES" i="1" dirty="0" smtClean="0"/>
              <a:t>invernadero”</a:t>
            </a:r>
            <a:endParaRPr lang="es-ES" i="1" dirty="0"/>
          </a:p>
          <a:p>
            <a:pPr marL="137160" indent="0">
              <a:buNone/>
            </a:pPr>
            <a:r>
              <a:rPr lang="es-ES" sz="2000" dirty="0"/>
              <a:t>Dra. Gabriela </a:t>
            </a:r>
            <a:r>
              <a:rPr lang="es-ES" sz="2000" dirty="0" err="1"/>
              <a:t>Lakkis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232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2376264"/>
          </a:xfrm>
        </p:spPr>
        <p:txBody>
          <a:bodyPr/>
          <a:lstStyle/>
          <a:p>
            <a:pPr marL="137160" indent="0">
              <a:buNone/>
            </a:pPr>
            <a:r>
              <a:rPr lang="es-ES" b="1" dirty="0" err="1"/>
              <a:t>Zoratti</a:t>
            </a:r>
            <a:r>
              <a:rPr lang="es-ES" b="1" dirty="0"/>
              <a:t>, Guillermo</a:t>
            </a:r>
          </a:p>
          <a:p>
            <a:pPr marL="137160" indent="0">
              <a:buNone/>
            </a:pPr>
            <a:r>
              <a:rPr lang="es-ES" i="1" dirty="0" smtClean="0"/>
              <a:t>“Integración </a:t>
            </a:r>
            <a:r>
              <a:rPr lang="es-ES" i="1" dirty="0"/>
              <a:t>de </a:t>
            </a:r>
            <a:r>
              <a:rPr lang="es-ES" i="1" dirty="0" smtClean="0"/>
              <a:t>energía térmica renovable </a:t>
            </a:r>
            <a:r>
              <a:rPr lang="es-ES" i="1" dirty="0"/>
              <a:t>en el proceso de </a:t>
            </a:r>
            <a:r>
              <a:rPr lang="es-ES" i="1" dirty="0" smtClean="0"/>
              <a:t>industrialización </a:t>
            </a:r>
            <a:r>
              <a:rPr lang="es-ES" i="1" dirty="0"/>
              <a:t>de la </a:t>
            </a:r>
            <a:r>
              <a:rPr lang="es-ES" i="1" dirty="0" smtClean="0"/>
              <a:t>soja”</a:t>
            </a:r>
            <a:endParaRPr lang="es-ES" i="1" dirty="0"/>
          </a:p>
          <a:p>
            <a:pPr marL="137160" indent="0">
              <a:buNone/>
            </a:pPr>
            <a:r>
              <a:rPr lang="es-ES" sz="2000" dirty="0"/>
              <a:t>Dr. Aldo </a:t>
            </a:r>
            <a:r>
              <a:rPr lang="es-ES" sz="2000" dirty="0" err="1" smtClean="0"/>
              <a:t>Steinfeld</a:t>
            </a:r>
            <a:endParaRPr lang="es-ES" sz="2000" dirty="0" smtClean="0"/>
          </a:p>
          <a:p>
            <a:pPr marL="137160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78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0872" y="764704"/>
            <a:ext cx="8229600" cy="554461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es-ES" dirty="0"/>
          </a:p>
          <a:p>
            <a:pPr marL="137160" indent="0">
              <a:buNone/>
            </a:pPr>
            <a:r>
              <a:rPr lang="es-ES" b="1" dirty="0" err="1"/>
              <a:t>Heinke</a:t>
            </a:r>
            <a:r>
              <a:rPr lang="es-ES" b="1" dirty="0"/>
              <a:t>, </a:t>
            </a:r>
            <a:r>
              <a:rPr lang="es-ES" b="1" dirty="0" err="1" smtClean="0"/>
              <a:t>Agustin</a:t>
            </a:r>
            <a:endParaRPr lang="es-ES" b="1" dirty="0" smtClean="0"/>
          </a:p>
          <a:p>
            <a:pPr marL="137160" indent="0">
              <a:buNone/>
            </a:pPr>
            <a:r>
              <a:rPr lang="es-ES" i="1" dirty="0" smtClean="0"/>
              <a:t>“Procesos </a:t>
            </a:r>
            <a:r>
              <a:rPr lang="es-ES" i="1" dirty="0" err="1"/>
              <a:t>power</a:t>
            </a:r>
            <a:r>
              <a:rPr lang="es-ES" i="1" dirty="0"/>
              <a:t> to gas para la integración renovable en la matriz </a:t>
            </a:r>
            <a:r>
              <a:rPr lang="es-ES" i="1" dirty="0" smtClean="0"/>
              <a:t>energética”</a:t>
            </a:r>
          </a:p>
          <a:p>
            <a:pPr marL="137160" indent="0">
              <a:buNone/>
            </a:pPr>
            <a:r>
              <a:rPr lang="es-ES" sz="2000" dirty="0" err="1"/>
              <a:t>Dr</a:t>
            </a:r>
            <a:r>
              <a:rPr lang="es-ES" sz="2000" dirty="0"/>
              <a:t> Ramiro </a:t>
            </a:r>
            <a:r>
              <a:rPr lang="es-ES" sz="2000" dirty="0" err="1" smtClean="0"/>
              <a:t>Rodriguez</a:t>
            </a:r>
            <a:endParaRPr lang="es-ES" sz="2000" dirty="0" smtClean="0"/>
          </a:p>
          <a:p>
            <a:pPr marL="137160" indent="0">
              <a:buNone/>
            </a:pPr>
            <a:endParaRPr lang="es-ES" dirty="0"/>
          </a:p>
          <a:p>
            <a:pPr marL="137160" indent="0">
              <a:buNone/>
            </a:pPr>
            <a:r>
              <a:rPr lang="es-ES" b="1" dirty="0"/>
              <a:t>Salerno, Juan</a:t>
            </a:r>
          </a:p>
          <a:p>
            <a:pPr marL="137160" indent="0">
              <a:buNone/>
            </a:pPr>
            <a:r>
              <a:rPr lang="es-ES" i="1" dirty="0" smtClean="0"/>
              <a:t>“Diseño </a:t>
            </a:r>
            <a:r>
              <a:rPr lang="es-ES" i="1" dirty="0"/>
              <a:t>de herramientas propias para evaluar el potencial eólico </a:t>
            </a:r>
            <a:r>
              <a:rPr lang="es-ES" i="1" dirty="0" smtClean="0"/>
              <a:t>local”</a:t>
            </a:r>
            <a:endParaRPr lang="es-ES" i="1" dirty="0"/>
          </a:p>
          <a:p>
            <a:pPr marL="137160" indent="0">
              <a:buNone/>
            </a:pPr>
            <a:r>
              <a:rPr lang="es-ES" sz="2000" dirty="0"/>
              <a:t>Dr. Pablo </a:t>
            </a:r>
            <a:r>
              <a:rPr lang="es-ES" sz="2000" dirty="0" err="1"/>
              <a:t>Bertinat</a:t>
            </a:r>
            <a:r>
              <a:rPr lang="es-ES" sz="2000" dirty="0"/>
              <a:t>- </a:t>
            </a:r>
            <a:r>
              <a:rPr lang="es-ES" sz="2000" dirty="0" err="1"/>
              <a:t>Dr</a:t>
            </a:r>
            <a:r>
              <a:rPr lang="es-ES" sz="2000" dirty="0"/>
              <a:t> Jorge </a:t>
            </a:r>
            <a:r>
              <a:rPr lang="es-ES" sz="2000" dirty="0" err="1"/>
              <a:t>Lassig</a:t>
            </a:r>
            <a:r>
              <a:rPr lang="es-ES" sz="2000" dirty="0"/>
              <a:t> </a:t>
            </a:r>
          </a:p>
          <a:p>
            <a:pPr marL="13716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0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5472648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s-ES" sz="3000" b="1" dirty="0" err="1"/>
              <a:t>Lussiatti</a:t>
            </a:r>
            <a:r>
              <a:rPr lang="es-ES" sz="3000" b="1" dirty="0"/>
              <a:t>, </a:t>
            </a:r>
            <a:r>
              <a:rPr lang="es-ES" sz="3000" b="1" dirty="0" err="1" smtClean="0"/>
              <a:t>Hernan</a:t>
            </a:r>
            <a:endParaRPr lang="es-ES" sz="3000" b="1" dirty="0" smtClean="0"/>
          </a:p>
          <a:p>
            <a:pPr marL="137160" indent="0">
              <a:buNone/>
            </a:pPr>
            <a:r>
              <a:rPr lang="es-ES" sz="3000" i="1" dirty="0" smtClean="0"/>
              <a:t>“Aplicación </a:t>
            </a:r>
            <a:r>
              <a:rPr lang="es-ES" sz="3000" i="1" dirty="0"/>
              <a:t>de la </a:t>
            </a:r>
            <a:r>
              <a:rPr lang="es-ES" sz="3000" i="1" dirty="0" smtClean="0"/>
              <a:t>regresión </a:t>
            </a:r>
            <a:r>
              <a:rPr lang="es-ES" sz="3000" i="1" dirty="0"/>
              <a:t>por </a:t>
            </a:r>
            <a:r>
              <a:rPr lang="es-ES" sz="3000" i="1" dirty="0" smtClean="0"/>
              <a:t>análogos </a:t>
            </a:r>
            <a:r>
              <a:rPr lang="es-ES" sz="3000" i="1" dirty="0"/>
              <a:t>a partir de </a:t>
            </a:r>
            <a:r>
              <a:rPr lang="es-ES" sz="3000" i="1" dirty="0" smtClean="0"/>
              <a:t>pronósticos </a:t>
            </a:r>
            <a:r>
              <a:rPr lang="es-ES" sz="3000" i="1" dirty="0"/>
              <a:t>retrospectivos para el pronostico de viento en </a:t>
            </a:r>
            <a:r>
              <a:rPr lang="es-ES" sz="3000" i="1" dirty="0" smtClean="0"/>
              <a:t>Argentina”</a:t>
            </a:r>
          </a:p>
          <a:p>
            <a:pPr marL="137160" indent="0">
              <a:buNone/>
            </a:pPr>
            <a:r>
              <a:rPr lang="es-ES" sz="2200" dirty="0" err="1"/>
              <a:t>Dr</a:t>
            </a:r>
            <a:r>
              <a:rPr lang="es-ES" sz="2200" dirty="0"/>
              <a:t> Juan Ruiz-</a:t>
            </a:r>
            <a:r>
              <a:rPr lang="es-ES" sz="2200" dirty="0" err="1"/>
              <a:t>Dra</a:t>
            </a:r>
            <a:r>
              <a:rPr lang="es-ES" sz="2200" dirty="0"/>
              <a:t> Bibiana </a:t>
            </a:r>
            <a:r>
              <a:rPr lang="es-ES" sz="2200" dirty="0" smtClean="0"/>
              <a:t>Cerne</a:t>
            </a:r>
          </a:p>
          <a:p>
            <a:endParaRPr lang="es-ES" dirty="0"/>
          </a:p>
          <a:p>
            <a:pPr marL="137160" indent="0">
              <a:buNone/>
            </a:pPr>
            <a:r>
              <a:rPr lang="es-ES" sz="3000" b="1" dirty="0"/>
              <a:t>Baldo, Mauro</a:t>
            </a:r>
          </a:p>
          <a:p>
            <a:pPr marL="137160" indent="0">
              <a:buNone/>
            </a:pPr>
            <a:r>
              <a:rPr lang="es-ES" sz="3000" i="1" dirty="0" smtClean="0"/>
              <a:t>“Variabilidad </a:t>
            </a:r>
            <a:r>
              <a:rPr lang="es-ES" sz="3000" i="1" dirty="0"/>
              <a:t>del viento en la región costera entre las latitudes 38°S y 46°S: Determinación de valores de referencia asociados y sus implicancias en la producción de energía </a:t>
            </a:r>
            <a:r>
              <a:rPr lang="es-ES" sz="3000" i="1" dirty="0" smtClean="0"/>
              <a:t>eólica”</a:t>
            </a:r>
            <a:endParaRPr lang="es-ES" sz="3000" i="1" dirty="0"/>
          </a:p>
          <a:p>
            <a:pPr marL="137160" indent="0">
              <a:buNone/>
            </a:pPr>
            <a:r>
              <a:rPr lang="it-IT" sz="2200" dirty="0"/>
              <a:t>Dra. Bibiana CERNE-Dr. Ing. Fernando</a:t>
            </a:r>
          </a:p>
          <a:p>
            <a:pPr marL="137160" indent="0">
              <a:buNone/>
            </a:pPr>
            <a:r>
              <a:rPr lang="it-IT" sz="2200" dirty="0"/>
              <a:t>NICCHI</a:t>
            </a:r>
            <a:endParaRPr lang="es-ES" sz="22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79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s-ES" b="1" dirty="0" err="1"/>
              <a:t>Masetro</a:t>
            </a:r>
            <a:r>
              <a:rPr lang="es-ES" b="1" dirty="0"/>
              <a:t>, </a:t>
            </a:r>
            <a:r>
              <a:rPr lang="es-ES" b="1" dirty="0" err="1"/>
              <a:t>Adrian</a:t>
            </a:r>
            <a:r>
              <a:rPr lang="es-ES" b="1" dirty="0"/>
              <a:t> </a:t>
            </a:r>
            <a:endParaRPr lang="es-ES" b="1" dirty="0" smtClean="0"/>
          </a:p>
          <a:p>
            <a:pPr marL="137160" indent="0">
              <a:buNone/>
            </a:pPr>
            <a:r>
              <a:rPr lang="es-ES" i="1" dirty="0" smtClean="0"/>
              <a:t>“Cuantificación </a:t>
            </a:r>
            <a:r>
              <a:rPr lang="es-ES" i="1" dirty="0"/>
              <a:t>del perfil de la velocidad del viento en cuatro localidades del sur de la provincia de Santa Fe, Argentina</a:t>
            </a:r>
            <a:r>
              <a:rPr lang="es-ES" i="1" dirty="0" smtClean="0"/>
              <a:t>.”</a:t>
            </a:r>
          </a:p>
          <a:p>
            <a:pPr marL="137160" indent="0">
              <a:buNone/>
            </a:pPr>
            <a:r>
              <a:rPr lang="es-ES" sz="2000" dirty="0"/>
              <a:t>Jorge </a:t>
            </a:r>
            <a:r>
              <a:rPr lang="es-ES" sz="2000" dirty="0" err="1"/>
              <a:t>Lassig</a:t>
            </a:r>
            <a:r>
              <a:rPr lang="es-ES" sz="2000" dirty="0"/>
              <a:t>- Mariano </a:t>
            </a:r>
            <a:r>
              <a:rPr lang="es-ES" sz="2000" dirty="0" err="1"/>
              <a:t>Bonoli</a:t>
            </a:r>
            <a:r>
              <a:rPr lang="es-ES" sz="2000" dirty="0"/>
              <a:t> </a:t>
            </a:r>
            <a:endParaRPr lang="es-ES" sz="2000" dirty="0" smtClean="0"/>
          </a:p>
          <a:p>
            <a:endParaRPr lang="es-ES" dirty="0"/>
          </a:p>
          <a:p>
            <a:pPr marL="137160" indent="0">
              <a:buNone/>
            </a:pPr>
            <a:r>
              <a:rPr lang="es-ES" b="1" dirty="0"/>
              <a:t>Nicolau, Mariano </a:t>
            </a:r>
            <a:endParaRPr lang="es-ES" b="1" dirty="0" smtClean="0"/>
          </a:p>
          <a:p>
            <a:pPr marL="137160" indent="0">
              <a:buNone/>
            </a:pPr>
            <a:r>
              <a:rPr lang="es-ES" i="1" dirty="0" smtClean="0"/>
              <a:t>“Convertidor </a:t>
            </a:r>
            <a:r>
              <a:rPr lang="es-ES" i="1" dirty="0"/>
              <a:t>DC-DC con </a:t>
            </a:r>
            <a:r>
              <a:rPr lang="es-ES" i="1" dirty="0" err="1"/>
              <a:t>topologia</a:t>
            </a:r>
            <a:r>
              <a:rPr lang="es-ES" i="1" dirty="0"/>
              <a:t> </a:t>
            </a:r>
            <a:r>
              <a:rPr lang="es-ES" i="1" dirty="0" err="1"/>
              <a:t>Buck-Boost</a:t>
            </a:r>
            <a:r>
              <a:rPr lang="es-ES" i="1" dirty="0"/>
              <a:t> y estrategia de control MPPT, aplicable a aerogeneradores de baja </a:t>
            </a:r>
            <a:r>
              <a:rPr lang="es-ES" i="1" dirty="0" smtClean="0"/>
              <a:t>potencia”</a:t>
            </a:r>
          </a:p>
          <a:p>
            <a:pPr marL="137160" indent="0">
              <a:buNone/>
            </a:pPr>
            <a:r>
              <a:rPr lang="es-ES" sz="2000" dirty="0"/>
              <a:t>Dr. Horacio di </a:t>
            </a:r>
            <a:r>
              <a:rPr lang="es-ES" sz="2000" dirty="0" err="1"/>
              <a:t>Prátula</a:t>
            </a:r>
            <a:r>
              <a:rPr lang="es-ES" sz="2000" dirty="0"/>
              <a:t>- Mg. Ing. </a:t>
            </a:r>
            <a:r>
              <a:rPr lang="es-ES" sz="2000" dirty="0" err="1"/>
              <a:t>Ruben</a:t>
            </a:r>
            <a:r>
              <a:rPr lang="es-ES" sz="2000" dirty="0"/>
              <a:t> </a:t>
            </a:r>
            <a:r>
              <a:rPr lang="es-ES" sz="2000" dirty="0" err="1"/>
              <a:t>Bufanio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086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s-AR" sz="3000" b="1" dirty="0" smtClean="0"/>
              <a:t>G</a:t>
            </a:r>
            <a:r>
              <a:rPr lang="es-AR" sz="3000" b="1" dirty="0"/>
              <a:t>aliano, Florencia </a:t>
            </a:r>
            <a:endParaRPr lang="es-ES" sz="3000" b="1" dirty="0" smtClean="0"/>
          </a:p>
          <a:p>
            <a:pPr marL="137160" indent="0">
              <a:buNone/>
            </a:pPr>
            <a:r>
              <a:rPr lang="es-ES_tradnl" sz="3000" i="1" dirty="0" smtClean="0"/>
              <a:t>“Estudio del aprovechamiento de las vinazas residuales generadas en la producción de bioetanol de caña de azúcar</a:t>
            </a:r>
            <a:r>
              <a:rPr lang="es-ES_tradnl" b="1" dirty="0" smtClean="0"/>
              <a:t>.”</a:t>
            </a:r>
          </a:p>
          <a:p>
            <a:pPr marL="137160" indent="0">
              <a:buNone/>
            </a:pPr>
            <a:r>
              <a:rPr lang="es-ES_tradnl" sz="2200" dirty="0" err="1"/>
              <a:t>Dra</a:t>
            </a:r>
            <a:r>
              <a:rPr lang="es-ES_tradnl" sz="2200" dirty="0"/>
              <a:t> Paola Dagnino</a:t>
            </a:r>
            <a:endParaRPr lang="es-ES_tradnl" sz="2200" dirty="0" smtClean="0"/>
          </a:p>
          <a:p>
            <a:endParaRPr lang="es-ES_tradnl" b="1" dirty="0"/>
          </a:p>
          <a:p>
            <a:pPr marL="137160" indent="0">
              <a:buNone/>
            </a:pPr>
            <a:r>
              <a:rPr lang="es-ES" sz="3000" b="1" dirty="0" err="1"/>
              <a:t>Ianuzzi</a:t>
            </a:r>
            <a:r>
              <a:rPr lang="es-ES" sz="3000" b="1" dirty="0"/>
              <a:t>, </a:t>
            </a:r>
            <a:r>
              <a:rPr lang="es-ES" sz="3000" b="1" dirty="0" smtClean="0"/>
              <a:t>Leonardo</a:t>
            </a:r>
          </a:p>
          <a:p>
            <a:pPr marL="137160" indent="0">
              <a:buNone/>
            </a:pPr>
            <a:r>
              <a:rPr lang="es-ES" sz="3000" i="1" dirty="0" smtClean="0"/>
              <a:t>“Análisis </a:t>
            </a:r>
            <a:r>
              <a:rPr lang="es-ES" sz="3000" i="1" dirty="0"/>
              <a:t>de ciclo de vida en buses con celdas </a:t>
            </a:r>
            <a:r>
              <a:rPr lang="es-ES" sz="3000" i="1" dirty="0" smtClean="0"/>
              <a:t>de hidrogeno </a:t>
            </a:r>
            <a:r>
              <a:rPr lang="es-ES" sz="3000" i="1" dirty="0"/>
              <a:t>de fuentes renovables y buses </a:t>
            </a:r>
            <a:r>
              <a:rPr lang="es-ES" sz="3000" i="1" dirty="0" err="1"/>
              <a:t>diesl</a:t>
            </a:r>
            <a:r>
              <a:rPr lang="es-ES" sz="3000" i="1" dirty="0"/>
              <a:t> en </a:t>
            </a:r>
            <a:r>
              <a:rPr lang="es-ES" sz="3000" i="1" dirty="0" smtClean="0"/>
              <a:t>Rosario”</a:t>
            </a:r>
          </a:p>
          <a:p>
            <a:pPr marL="137160" indent="0">
              <a:buNone/>
            </a:pPr>
            <a:r>
              <a:rPr lang="es-ES" sz="2200" dirty="0" err="1"/>
              <a:t>Dr</a:t>
            </a:r>
            <a:r>
              <a:rPr lang="es-ES" sz="2200" dirty="0"/>
              <a:t> Daniel </a:t>
            </a:r>
            <a:r>
              <a:rPr lang="es-ES" sz="2200" dirty="0" err="1"/>
              <a:t>Pasquevich</a:t>
            </a:r>
            <a:r>
              <a:rPr lang="es-ES" sz="2200" dirty="0"/>
              <a:t>- Mg Jorge Hilbert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24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14282" y="2000240"/>
            <a:ext cx="8715436" cy="30718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3 Grupo"/>
          <p:cNvGrpSpPr/>
          <p:nvPr/>
        </p:nvGrpSpPr>
        <p:grpSpPr>
          <a:xfrm>
            <a:off x="428596" y="2214554"/>
            <a:ext cx="8286808" cy="2714644"/>
            <a:chOff x="1691680" y="5303014"/>
            <a:chExt cx="6072148" cy="1320641"/>
          </a:xfrm>
          <a:solidFill>
            <a:schemeClr val="accent1">
              <a:lumMod val="40000"/>
              <a:lumOff val="60000"/>
            </a:schemeClr>
          </a:solidFill>
        </p:grpSpPr>
        <p:pic>
          <p:nvPicPr>
            <p:cNvPr id="5" name="Picture 2" descr="Resultado de imagen para utn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303014"/>
              <a:ext cx="1289928" cy="1320641"/>
            </a:xfrm>
            <a:prstGeom prst="rect">
              <a:avLst/>
            </a:prstGeom>
            <a:grpFill/>
            <a:extLst/>
          </p:spPr>
        </p:pic>
        <p:pic>
          <p:nvPicPr>
            <p:cNvPr id="6" name="Picture 4" descr="http://www.utn.edu.ar/static/images/58c199020074db0d00ded96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303014"/>
              <a:ext cx="4703996" cy="1320641"/>
            </a:xfrm>
            <a:prstGeom prst="rect">
              <a:avLst/>
            </a:prstGeom>
            <a:grpFill/>
            <a:ex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12"/>
            <a:ext cx="8229600" cy="619272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s-ES" b="1" dirty="0" smtClean="0"/>
              <a:t>Pilar, </a:t>
            </a:r>
            <a:r>
              <a:rPr lang="es-ES" b="1" dirty="0"/>
              <a:t>Leandro F</a:t>
            </a:r>
            <a:r>
              <a:rPr lang="es-ES" dirty="0" smtClean="0"/>
              <a:t>.</a:t>
            </a:r>
          </a:p>
          <a:p>
            <a:pPr marL="137160" indent="0">
              <a:buNone/>
            </a:pPr>
            <a:r>
              <a:rPr lang="es-ES" i="1" dirty="0" smtClean="0"/>
              <a:t>“Gestión </a:t>
            </a:r>
            <a:r>
              <a:rPr lang="es-ES" i="1" dirty="0"/>
              <a:t>de residuos sólidos urbanos. Análisis de ciclo de vida de la producción descentralizada de biogás en reactores </a:t>
            </a:r>
            <a:r>
              <a:rPr lang="es-ES" i="1" dirty="0" smtClean="0"/>
              <a:t>anaeróbicos”</a:t>
            </a:r>
          </a:p>
          <a:p>
            <a:pPr marL="137160" indent="0">
              <a:buNone/>
            </a:pPr>
            <a:r>
              <a:rPr lang="es-ES" sz="2000" dirty="0" err="1"/>
              <a:t>Dra</a:t>
            </a:r>
            <a:r>
              <a:rPr lang="es-ES" sz="2000" dirty="0"/>
              <a:t> Roxana </a:t>
            </a:r>
            <a:r>
              <a:rPr lang="es-ES" sz="2000" dirty="0" smtClean="0"/>
              <a:t>PIASTRELLINI</a:t>
            </a:r>
          </a:p>
          <a:p>
            <a:endParaRPr lang="es-ES" dirty="0"/>
          </a:p>
          <a:p>
            <a:pPr marL="137160" indent="0">
              <a:buNone/>
            </a:pPr>
            <a:r>
              <a:rPr lang="es-ES" b="1" dirty="0" smtClean="0"/>
              <a:t>Parodi, Guillermo</a:t>
            </a:r>
          </a:p>
          <a:p>
            <a:pPr marL="137160" indent="0">
              <a:buNone/>
            </a:pPr>
            <a:r>
              <a:rPr lang="es-ES" i="1" dirty="0" smtClean="0"/>
              <a:t>“Análisis </a:t>
            </a:r>
            <a:r>
              <a:rPr lang="es-ES" i="1" dirty="0"/>
              <a:t>para la ubicación óptima de una planta consumidora de biomasa a partir de residuos de plantaciones </a:t>
            </a:r>
            <a:r>
              <a:rPr lang="es-ES" i="1" dirty="0" smtClean="0"/>
              <a:t>forestales”</a:t>
            </a:r>
          </a:p>
          <a:p>
            <a:pPr marL="137160" indent="0">
              <a:buNone/>
            </a:pPr>
            <a:r>
              <a:rPr lang="es-ES" sz="2000" dirty="0" smtClean="0"/>
              <a:t>A confirmar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126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es-ES" sz="7200" dirty="0" smtClean="0">
                <a:solidFill>
                  <a:srgbClr val="E0F17D"/>
                </a:solidFill>
              </a:rPr>
              <a:t>Próximos proyectos</a:t>
            </a:r>
            <a:endParaRPr lang="es-ES" sz="7200" dirty="0">
              <a:solidFill>
                <a:srgbClr val="E0F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es-ES" sz="8000" dirty="0" smtClean="0">
                <a:solidFill>
                  <a:srgbClr val="92D050"/>
                </a:solidFill>
              </a:rPr>
              <a:t>Red Argentina de Energías Renovables</a:t>
            </a:r>
            <a:endParaRPr lang="es-ES" sz="8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20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11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E0F17D"/>
                </a:solidFill>
              </a:rPr>
              <a:t>Objetivos</a:t>
            </a:r>
            <a:endParaRPr lang="es-AR" dirty="0">
              <a:solidFill>
                <a:srgbClr val="E0F17D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93289"/>
            <a:ext cx="8784976" cy="2359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 smtClean="0">
                <a:solidFill>
                  <a:srgbClr val="E0F17D"/>
                </a:solidFill>
                <a:sym typeface="Wingdings 2"/>
              </a:rPr>
              <a:t></a:t>
            </a:r>
            <a:r>
              <a:rPr lang="es-MX" dirty="0" smtClean="0"/>
              <a:t> Promover una instancia de formación integral en la temática de las energías renovables con especial foco en la realidad regional y local tanto en la generación como en la aplicación y uso de energías.</a:t>
            </a:r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1500166" y="5786454"/>
            <a:ext cx="6429420" cy="845383"/>
            <a:chOff x="1691680" y="5303014"/>
            <a:chExt cx="6072148" cy="1320641"/>
          </a:xfrm>
        </p:grpSpPr>
        <p:pic>
          <p:nvPicPr>
            <p:cNvPr id="5" name="Picture 2" descr="Resultado de imagen para utn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303014"/>
              <a:ext cx="1289928" cy="132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www.utn.edu.ar/static/images/58c199020074db0d00ded96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303014"/>
              <a:ext cx="4703996" cy="132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8 Grupo"/>
          <p:cNvGrpSpPr/>
          <p:nvPr/>
        </p:nvGrpSpPr>
        <p:grpSpPr>
          <a:xfrm>
            <a:off x="214052" y="3771106"/>
            <a:ext cx="8929948" cy="1815882"/>
            <a:chOff x="214052" y="3771106"/>
            <a:chExt cx="8929948" cy="1815882"/>
          </a:xfrm>
        </p:grpSpPr>
        <p:sp>
          <p:nvSpPr>
            <p:cNvPr id="7" name="6 Rectángulo"/>
            <p:cNvSpPr/>
            <p:nvPr/>
          </p:nvSpPr>
          <p:spPr>
            <a:xfrm>
              <a:off x="575048" y="3771106"/>
              <a:ext cx="856895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800" dirty="0" smtClean="0"/>
                <a:t>Profundizar </a:t>
              </a:r>
              <a:r>
                <a:rPr lang="es-MX" sz="2800" dirty="0"/>
                <a:t>los conocimientos en materia de energías renovables mediante el intercambio con profesionales de disciplinas diversas, nacionales e internacionales y la investigación</a:t>
              </a:r>
              <a:endParaRPr lang="es-ES" sz="2800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214052" y="3815040"/>
              <a:ext cx="4603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8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500166" y="5786454"/>
            <a:ext cx="6429420" cy="845383"/>
            <a:chOff x="1691680" y="5303014"/>
            <a:chExt cx="6072148" cy="1320641"/>
          </a:xfrm>
        </p:grpSpPr>
        <p:pic>
          <p:nvPicPr>
            <p:cNvPr id="5" name="Picture 2" descr="Resultado de imagen para utn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303014"/>
              <a:ext cx="1289928" cy="132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www.utn.edu.ar/static/images/58c199020074db0d00ded96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303014"/>
              <a:ext cx="4703996" cy="132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1 Rectángulo"/>
          <p:cNvSpPr/>
          <p:nvPr/>
        </p:nvSpPr>
        <p:spPr>
          <a:xfrm>
            <a:off x="565153" y="749022"/>
            <a:ext cx="85788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800" dirty="0"/>
              <a:t>Integrar los aportes de diversas disciplinas vinculadas con el estudio de las energías renovables a fin de analizar y evaluar requerimientos del área.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04157" y="754856"/>
            <a:ext cx="49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E0F17D"/>
                </a:solidFill>
                <a:sym typeface="Wingdings 2"/>
              </a:rPr>
              <a:t></a:t>
            </a:r>
            <a:endParaRPr lang="es-ES" sz="3200" dirty="0"/>
          </a:p>
        </p:txBody>
      </p:sp>
      <p:grpSp>
        <p:nvGrpSpPr>
          <p:cNvPr id="15" name="14 Grupo"/>
          <p:cNvGrpSpPr/>
          <p:nvPr/>
        </p:nvGrpSpPr>
        <p:grpSpPr>
          <a:xfrm>
            <a:off x="178760" y="4293096"/>
            <a:ext cx="8713720" cy="1384995"/>
            <a:chOff x="178760" y="4653136"/>
            <a:chExt cx="8713720" cy="1384995"/>
          </a:xfrm>
        </p:grpSpPr>
        <p:sp>
          <p:nvSpPr>
            <p:cNvPr id="9" name="8 Rectángulo"/>
            <p:cNvSpPr/>
            <p:nvPr/>
          </p:nvSpPr>
          <p:spPr>
            <a:xfrm>
              <a:off x="591794" y="4653136"/>
              <a:ext cx="830068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MX" sz="2800" dirty="0"/>
                <a:t>Desarrollar capacidades para el diseño de esquemas de planificación estratégica en escenarios dinámicos.</a:t>
              </a:r>
              <a:endParaRPr lang="es-AR" sz="2800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8760" y="4684092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186351" y="2348880"/>
            <a:ext cx="8490103" cy="1815882"/>
            <a:chOff x="186351" y="2348880"/>
            <a:chExt cx="8490103" cy="1815882"/>
          </a:xfrm>
        </p:grpSpPr>
        <p:sp>
          <p:nvSpPr>
            <p:cNvPr id="7" name="6 Rectángulo"/>
            <p:cNvSpPr/>
            <p:nvPr/>
          </p:nvSpPr>
          <p:spPr>
            <a:xfrm>
              <a:off x="591793" y="2348880"/>
              <a:ext cx="808466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MX" sz="2800" dirty="0" smtClean="0"/>
                <a:t>Desarrollar </a:t>
              </a:r>
              <a:r>
                <a:rPr lang="es-MX" sz="2800" dirty="0"/>
                <a:t>competencias profesionales para la evaluación de alternativas energéticas, el diseño y la implementación de soluciones en materia de energías renovables.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186351" y="2348880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1500166" y="5786454"/>
            <a:ext cx="6429420" cy="845383"/>
            <a:chOff x="1691680" y="5303014"/>
            <a:chExt cx="6072148" cy="1320641"/>
          </a:xfrm>
        </p:grpSpPr>
        <p:pic>
          <p:nvPicPr>
            <p:cNvPr id="5" name="Picture 2" descr="Resultado de imagen para utn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303014"/>
              <a:ext cx="1289928" cy="132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www.utn.edu.ar/static/images/58c199020074db0d00ded96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303014"/>
              <a:ext cx="4703996" cy="132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6 Rectángulo"/>
          <p:cNvSpPr/>
          <p:nvPr/>
        </p:nvSpPr>
        <p:spPr>
          <a:xfrm>
            <a:off x="755576" y="893038"/>
            <a:ext cx="80136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800" dirty="0"/>
              <a:t>Aplicar principios y técnicas de diagnóstico y evaluación de la gestión energética analizando los riesgos involucrados a nivel económico, social y ambiental en cada uno de los escenarios.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251520" y="2911584"/>
            <a:ext cx="8712968" cy="2677656"/>
            <a:chOff x="251520" y="2911584"/>
            <a:chExt cx="8712968" cy="2677656"/>
          </a:xfrm>
        </p:grpSpPr>
        <p:sp>
          <p:nvSpPr>
            <p:cNvPr id="8" name="7 Rectángulo"/>
            <p:cNvSpPr/>
            <p:nvPr/>
          </p:nvSpPr>
          <p:spPr>
            <a:xfrm>
              <a:off x="755577" y="2911584"/>
              <a:ext cx="8208911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MX" dirty="0"/>
                <a:t> </a:t>
              </a:r>
              <a:r>
                <a:rPr lang="es-MX" sz="2800" dirty="0"/>
                <a:t>Promover capacidades para integrar grupos de trabajo y equipos interdisciplinarios en la realización de programas y proyectos, aportando los enfoques científico-tecnológicos de la ingeniería en la resolución de las problemáticas del campo de las energías</a:t>
              </a:r>
              <a:r>
                <a:rPr lang="es-MX" dirty="0"/>
                <a:t>. </a:t>
              </a:r>
              <a:endParaRPr lang="es-AR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251520" y="2955518"/>
              <a:ext cx="4988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200" b="1" dirty="0">
                  <a:solidFill>
                    <a:srgbClr val="E0F17D"/>
                  </a:solidFill>
                  <a:sym typeface="Wingdings 2"/>
                </a:rPr>
                <a:t></a:t>
              </a:r>
              <a:endParaRPr lang="es-ES" sz="3200" dirty="0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179512" y="1043444"/>
            <a:ext cx="49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E0F17D"/>
                </a:solidFill>
                <a:sym typeface="Wingdings 2"/>
              </a:rPr>
              <a:t>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8172</TotalTime>
  <Words>1463</Words>
  <Application>Microsoft Office PowerPoint</Application>
  <PresentationFormat>Presentación en pantalla (4:3)</PresentationFormat>
  <Paragraphs>315</Paragraphs>
  <Slides>63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70" baseType="lpstr">
      <vt:lpstr>Arial</vt:lpstr>
      <vt:lpstr>Book Antiqua</vt:lpstr>
      <vt:lpstr>Lucida Sans</vt:lpstr>
      <vt:lpstr>Wingdings</vt:lpstr>
      <vt:lpstr>Wingdings 2</vt:lpstr>
      <vt:lpstr>Wingdings 3</vt:lpstr>
      <vt:lpstr>Vértice</vt:lpstr>
      <vt:lpstr>“Maestría en Energías Renovables: proyectos en desarrollo y proyectos a futuro”.</vt:lpstr>
      <vt:lpstr>Presentación de PowerPoint</vt:lpstr>
      <vt:lpstr>Energías Renovables</vt:lpstr>
      <vt:lpstr>Argentina</vt:lpstr>
      <vt:lpstr>Energias Renovables</vt:lpstr>
      <vt:lpstr>Presentación de PowerPoint</vt:lpstr>
      <vt:lpstr>Objetivos</vt:lpstr>
      <vt:lpstr>Presentación de PowerPoint</vt:lpstr>
      <vt:lpstr> </vt:lpstr>
      <vt:lpstr>Perfil del Egresado</vt:lpstr>
      <vt:lpstr>Presentación de PowerPoint</vt:lpstr>
      <vt:lpstr>Presentación de PowerPoint</vt:lpstr>
      <vt:lpstr>Presentación de PowerPoint</vt:lpstr>
      <vt:lpstr>Mención Eólica</vt:lpstr>
      <vt:lpstr>Mención Solar</vt:lpstr>
      <vt:lpstr>Mención Biomasa</vt:lpstr>
      <vt:lpstr>Trabajos de Tesis</vt:lpstr>
      <vt:lpstr>Mención Biomasa</vt:lpstr>
      <vt:lpstr>Presentación de PowerPoint</vt:lpstr>
      <vt:lpstr>Presentación de PowerPoint</vt:lpstr>
      <vt:lpstr>Presentación de PowerPoint</vt:lpstr>
      <vt:lpstr>Mención Eólica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Mención Solar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Trabajos en Desarrollo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Próximos proyectos</vt:lpstr>
      <vt:lpstr>Red Argentina de Energías Renovables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“Maestría en Energías Renovables: proyectos en desarrollo y proyectos a futuro”.</dc:title>
  <dc:creator>Patricia</dc:creator>
  <cp:lastModifiedBy>Ditic</cp:lastModifiedBy>
  <cp:revision>181</cp:revision>
  <dcterms:created xsi:type="dcterms:W3CDTF">2017-09-22T20:46:59Z</dcterms:created>
  <dcterms:modified xsi:type="dcterms:W3CDTF">2017-10-05T21:58:37Z</dcterms:modified>
</cp:coreProperties>
</file>